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4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handoutMasters/handoutMaster1.xml" ContentType="application/vnd.openxmlformats-officedocument.presentationml.handout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handoutMasterIdLst>
    <p:handoutMasterId r:id="rId42"/>
  </p:handoutMasterIdLst>
  <p:sldIdLst>
    <p:sldId id="323" r:id="rId2"/>
    <p:sldId id="324" r:id="rId3"/>
    <p:sldId id="325" r:id="rId4"/>
    <p:sldId id="347" r:id="rId5"/>
    <p:sldId id="326" r:id="rId6"/>
    <p:sldId id="327" r:id="rId7"/>
    <p:sldId id="328" r:id="rId8"/>
    <p:sldId id="329" r:id="rId9"/>
    <p:sldId id="330" r:id="rId10"/>
    <p:sldId id="331" r:id="rId11"/>
    <p:sldId id="332" r:id="rId12"/>
    <p:sldId id="333" r:id="rId13"/>
    <p:sldId id="334" r:id="rId14"/>
    <p:sldId id="335" r:id="rId15"/>
    <p:sldId id="336" r:id="rId16"/>
    <p:sldId id="318" r:id="rId17"/>
    <p:sldId id="319" r:id="rId18"/>
    <p:sldId id="313" r:id="rId19"/>
    <p:sldId id="314" r:id="rId20"/>
    <p:sldId id="305" r:id="rId21"/>
    <p:sldId id="306" r:id="rId22"/>
    <p:sldId id="315" r:id="rId23"/>
    <p:sldId id="317" r:id="rId24"/>
    <p:sldId id="316" r:id="rId25"/>
    <p:sldId id="307" r:id="rId26"/>
    <p:sldId id="308" r:id="rId27"/>
    <p:sldId id="310" r:id="rId28"/>
    <p:sldId id="321" r:id="rId29"/>
    <p:sldId id="322" r:id="rId30"/>
    <p:sldId id="337" r:id="rId31"/>
    <p:sldId id="338" r:id="rId32"/>
    <p:sldId id="339" r:id="rId33"/>
    <p:sldId id="340" r:id="rId34"/>
    <p:sldId id="341" r:id="rId35"/>
    <p:sldId id="342" r:id="rId36"/>
    <p:sldId id="343" r:id="rId37"/>
    <p:sldId id="344" r:id="rId38"/>
    <p:sldId id="345" r:id="rId39"/>
    <p:sldId id="346" r:id="rId40"/>
    <p:sldId id="312" r:id="rId41"/>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94701" autoAdjust="0"/>
  </p:normalViewPr>
  <p:slideViewPr>
    <p:cSldViewPr>
      <p:cViewPr>
        <p:scale>
          <a:sx n="70" d="100"/>
          <a:sy n="70" d="100"/>
        </p:scale>
        <p:origin x="-2814" y="-9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a:lvl1pPr>
          </a:lstStyle>
          <a:p>
            <a:pPr>
              <a:defRPr/>
            </a:pPr>
            <a:endParaRPr lang="de-DE"/>
          </a:p>
        </p:txBody>
      </p:sp>
      <p:sp>
        <p:nvSpPr>
          <p:cNvPr id="7065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lvl1pPr>
          </a:lstStyle>
          <a:p>
            <a:pPr>
              <a:defRPr/>
            </a:pPr>
            <a:endParaRPr lang="de-DE"/>
          </a:p>
        </p:txBody>
      </p:sp>
      <p:sp>
        <p:nvSpPr>
          <p:cNvPr id="7066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1"/>
            </a:lvl1pPr>
          </a:lstStyle>
          <a:p>
            <a:pPr>
              <a:defRPr/>
            </a:pPr>
            <a:endParaRPr lang="de-DE"/>
          </a:p>
        </p:txBody>
      </p:sp>
      <p:sp>
        <p:nvSpPr>
          <p:cNvPr id="7066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lvl1pPr>
          </a:lstStyle>
          <a:p>
            <a:pPr>
              <a:defRPr/>
            </a:pPr>
            <a:fld id="{53BB96F4-F0CA-4635-9818-2E4F367356A3}" type="slidenum">
              <a:rPr lang="de-DE"/>
              <a:pPr>
                <a:defRPr/>
              </a:pPr>
              <a:t>‹Nr.›</a:t>
            </a:fld>
            <a:endParaRPr lang="de-DE"/>
          </a:p>
        </p:txBody>
      </p:sp>
    </p:spTree>
    <p:extLst>
      <p:ext uri="{BB962C8B-B14F-4D97-AF65-F5344CB8AC3E}">
        <p14:creationId xmlns:p14="http://schemas.microsoft.com/office/powerpoint/2010/main" val="205791254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smtClean="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grpSp>
      </p:grpSp>
      <p:sp>
        <p:nvSpPr>
          <p:cNvPr id="13006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de-DE" noProof="0" smtClean="0"/>
              <a:t>Titelmasterformat durch Klicken bearbeiten</a:t>
            </a:r>
          </a:p>
        </p:txBody>
      </p:sp>
      <p:sp>
        <p:nvSpPr>
          <p:cNvPr id="13006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de-DE" noProof="0" smtClean="0"/>
              <a:t>Formatvorlage des Untertitelmasters durch Klicken bearbeiten</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de-DE"/>
          </a:p>
        </p:txBody>
      </p:sp>
      <p:sp>
        <p:nvSpPr>
          <p:cNvPr id="19" name="Rectangle 17"/>
          <p:cNvSpPr>
            <a:spLocks noGrp="1" noChangeArrowheads="1"/>
          </p:cNvSpPr>
          <p:nvPr>
            <p:ph type="ftr" sz="quarter" idx="11"/>
          </p:nvPr>
        </p:nvSpPr>
        <p:spPr/>
        <p:txBody>
          <a:bodyPr/>
          <a:lstStyle>
            <a:lvl1pPr>
              <a:defRPr/>
            </a:lvl1pPr>
          </a:lstStyle>
          <a:p>
            <a:pPr>
              <a:defRPr/>
            </a:pPr>
            <a:endParaRPr lang="de-DE"/>
          </a:p>
        </p:txBody>
      </p:sp>
      <p:sp>
        <p:nvSpPr>
          <p:cNvPr id="20" name="Rectangle 18"/>
          <p:cNvSpPr>
            <a:spLocks noGrp="1" noChangeArrowheads="1"/>
          </p:cNvSpPr>
          <p:nvPr>
            <p:ph type="sldNum" sz="quarter" idx="12"/>
          </p:nvPr>
        </p:nvSpPr>
        <p:spPr/>
        <p:txBody>
          <a:bodyPr/>
          <a:lstStyle>
            <a:lvl1pPr>
              <a:defRPr/>
            </a:lvl1pPr>
          </a:lstStyle>
          <a:p>
            <a:pPr>
              <a:defRPr/>
            </a:pPr>
            <a:fld id="{FB64CA51-4F10-4921-B62F-4D7187EF2A25}" type="slidenum">
              <a:rPr lang="de-DE"/>
              <a:pPr>
                <a:defRPr/>
              </a:pPr>
              <a:t>‹Nr.›</a:t>
            </a:fld>
            <a:endParaRPr lang="de-DE"/>
          </a:p>
        </p:txBody>
      </p:sp>
    </p:spTree>
    <p:extLst>
      <p:ext uri="{BB962C8B-B14F-4D97-AF65-F5344CB8AC3E}">
        <p14:creationId xmlns:p14="http://schemas.microsoft.com/office/powerpoint/2010/main" val="4009603324"/>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2"/>
          <p:cNvSpPr>
            <a:spLocks noGrp="1" noChangeArrowheads="1"/>
          </p:cNvSpPr>
          <p:nvPr>
            <p:ph type="ftr" sz="quarter" idx="10"/>
          </p:nvPr>
        </p:nvSpPr>
        <p:spPr>
          <a:ln/>
        </p:spPr>
        <p:txBody>
          <a:bodyPr/>
          <a:lstStyle>
            <a:lvl1pPr>
              <a:defRPr/>
            </a:lvl1pPr>
          </a:lstStyle>
          <a:p>
            <a:pPr>
              <a:defRPr/>
            </a:pPr>
            <a:endParaRPr lang="de-DE"/>
          </a:p>
        </p:txBody>
      </p:sp>
      <p:sp>
        <p:nvSpPr>
          <p:cNvPr id="5" name="Rectangle 3"/>
          <p:cNvSpPr>
            <a:spLocks noGrp="1" noChangeArrowheads="1"/>
          </p:cNvSpPr>
          <p:nvPr>
            <p:ph type="sldNum" sz="quarter" idx="11"/>
          </p:nvPr>
        </p:nvSpPr>
        <p:spPr>
          <a:ln/>
        </p:spPr>
        <p:txBody>
          <a:bodyPr/>
          <a:lstStyle>
            <a:lvl1pPr>
              <a:defRPr/>
            </a:lvl1pPr>
          </a:lstStyle>
          <a:p>
            <a:pPr>
              <a:defRPr/>
            </a:pPr>
            <a:fld id="{11E70534-6CF0-4E7B-BDB2-3A713D091A7A}" type="slidenum">
              <a:rPr lang="de-DE"/>
              <a:pPr>
                <a:defRPr/>
              </a:pPr>
              <a:t>‹Nr.›</a:t>
            </a:fld>
            <a:endParaRPr lang="de-DE"/>
          </a:p>
        </p:txBody>
      </p:sp>
      <p:sp>
        <p:nvSpPr>
          <p:cNvPr id="6"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019581642"/>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457200"/>
            <a:ext cx="2057400" cy="5410200"/>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457200"/>
            <a:ext cx="6019800" cy="54102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2"/>
          <p:cNvSpPr>
            <a:spLocks noGrp="1" noChangeArrowheads="1"/>
          </p:cNvSpPr>
          <p:nvPr>
            <p:ph type="ftr" sz="quarter" idx="10"/>
          </p:nvPr>
        </p:nvSpPr>
        <p:spPr>
          <a:ln/>
        </p:spPr>
        <p:txBody>
          <a:bodyPr/>
          <a:lstStyle>
            <a:lvl1pPr>
              <a:defRPr/>
            </a:lvl1pPr>
          </a:lstStyle>
          <a:p>
            <a:pPr>
              <a:defRPr/>
            </a:pPr>
            <a:endParaRPr lang="de-DE"/>
          </a:p>
        </p:txBody>
      </p:sp>
      <p:sp>
        <p:nvSpPr>
          <p:cNvPr id="5" name="Rectangle 3"/>
          <p:cNvSpPr>
            <a:spLocks noGrp="1" noChangeArrowheads="1"/>
          </p:cNvSpPr>
          <p:nvPr>
            <p:ph type="sldNum" sz="quarter" idx="11"/>
          </p:nvPr>
        </p:nvSpPr>
        <p:spPr>
          <a:ln/>
        </p:spPr>
        <p:txBody>
          <a:bodyPr/>
          <a:lstStyle>
            <a:lvl1pPr>
              <a:defRPr/>
            </a:lvl1pPr>
          </a:lstStyle>
          <a:p>
            <a:pPr>
              <a:defRPr/>
            </a:pPr>
            <a:fld id="{9D938D9E-AD91-40B2-856A-1F65B9B6592D}" type="slidenum">
              <a:rPr lang="de-DE"/>
              <a:pPr>
                <a:defRPr/>
              </a:pPr>
              <a:t>‹Nr.›</a:t>
            </a:fld>
            <a:endParaRPr lang="de-DE"/>
          </a:p>
        </p:txBody>
      </p:sp>
      <p:sp>
        <p:nvSpPr>
          <p:cNvPr id="6"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034048090"/>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2"/>
          <p:cNvSpPr>
            <a:spLocks noGrp="1" noChangeArrowheads="1"/>
          </p:cNvSpPr>
          <p:nvPr>
            <p:ph type="ftr" sz="quarter" idx="10"/>
          </p:nvPr>
        </p:nvSpPr>
        <p:spPr>
          <a:ln/>
        </p:spPr>
        <p:txBody>
          <a:bodyPr/>
          <a:lstStyle>
            <a:lvl1pPr>
              <a:defRPr/>
            </a:lvl1pPr>
          </a:lstStyle>
          <a:p>
            <a:pPr>
              <a:defRPr/>
            </a:pPr>
            <a:endParaRPr lang="de-DE"/>
          </a:p>
        </p:txBody>
      </p:sp>
      <p:sp>
        <p:nvSpPr>
          <p:cNvPr id="5" name="Rectangle 3"/>
          <p:cNvSpPr>
            <a:spLocks noGrp="1" noChangeArrowheads="1"/>
          </p:cNvSpPr>
          <p:nvPr>
            <p:ph type="sldNum" sz="quarter" idx="11"/>
          </p:nvPr>
        </p:nvSpPr>
        <p:spPr>
          <a:ln/>
        </p:spPr>
        <p:txBody>
          <a:bodyPr/>
          <a:lstStyle>
            <a:lvl1pPr>
              <a:defRPr/>
            </a:lvl1pPr>
          </a:lstStyle>
          <a:p>
            <a:pPr>
              <a:defRPr/>
            </a:pPr>
            <a:fld id="{0C433530-71C6-41BD-8CE5-035453847EAB}" type="slidenum">
              <a:rPr lang="de-DE"/>
              <a:pPr>
                <a:defRPr/>
              </a:pPr>
              <a:t>‹Nr.›</a:t>
            </a:fld>
            <a:endParaRPr lang="de-DE"/>
          </a:p>
        </p:txBody>
      </p:sp>
      <p:sp>
        <p:nvSpPr>
          <p:cNvPr id="6"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372954035"/>
      </p:ext>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2"/>
          <p:cNvSpPr>
            <a:spLocks noGrp="1" noChangeArrowheads="1"/>
          </p:cNvSpPr>
          <p:nvPr>
            <p:ph type="ftr" sz="quarter" idx="10"/>
          </p:nvPr>
        </p:nvSpPr>
        <p:spPr>
          <a:ln/>
        </p:spPr>
        <p:txBody>
          <a:bodyPr/>
          <a:lstStyle>
            <a:lvl1pPr>
              <a:defRPr/>
            </a:lvl1pPr>
          </a:lstStyle>
          <a:p>
            <a:pPr>
              <a:defRPr/>
            </a:pPr>
            <a:endParaRPr lang="de-DE"/>
          </a:p>
        </p:txBody>
      </p:sp>
      <p:sp>
        <p:nvSpPr>
          <p:cNvPr id="5" name="Rectangle 3"/>
          <p:cNvSpPr>
            <a:spLocks noGrp="1" noChangeArrowheads="1"/>
          </p:cNvSpPr>
          <p:nvPr>
            <p:ph type="sldNum" sz="quarter" idx="11"/>
          </p:nvPr>
        </p:nvSpPr>
        <p:spPr>
          <a:ln/>
        </p:spPr>
        <p:txBody>
          <a:bodyPr/>
          <a:lstStyle>
            <a:lvl1pPr>
              <a:defRPr/>
            </a:lvl1pPr>
          </a:lstStyle>
          <a:p>
            <a:pPr>
              <a:defRPr/>
            </a:pPr>
            <a:fld id="{F07BD66B-36FD-47A9-A4DC-D8853C36537C}" type="slidenum">
              <a:rPr lang="de-DE"/>
              <a:pPr>
                <a:defRPr/>
              </a:pPr>
              <a:t>‹Nr.›</a:t>
            </a:fld>
            <a:endParaRPr lang="de-DE"/>
          </a:p>
        </p:txBody>
      </p:sp>
      <p:sp>
        <p:nvSpPr>
          <p:cNvPr id="6"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230243713"/>
      </p:ext>
    </p:extLst>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2"/>
          <p:cNvSpPr>
            <a:spLocks noGrp="1" noChangeArrowheads="1"/>
          </p:cNvSpPr>
          <p:nvPr>
            <p:ph type="ftr" sz="quarter" idx="10"/>
          </p:nvPr>
        </p:nvSpPr>
        <p:spPr>
          <a:ln/>
        </p:spPr>
        <p:txBody>
          <a:bodyPr/>
          <a:lstStyle>
            <a:lvl1pPr>
              <a:defRPr/>
            </a:lvl1pPr>
          </a:lstStyle>
          <a:p>
            <a:pPr>
              <a:defRPr/>
            </a:pPr>
            <a:endParaRPr lang="de-DE"/>
          </a:p>
        </p:txBody>
      </p:sp>
      <p:sp>
        <p:nvSpPr>
          <p:cNvPr id="6" name="Rectangle 3"/>
          <p:cNvSpPr>
            <a:spLocks noGrp="1" noChangeArrowheads="1"/>
          </p:cNvSpPr>
          <p:nvPr>
            <p:ph type="sldNum" sz="quarter" idx="11"/>
          </p:nvPr>
        </p:nvSpPr>
        <p:spPr>
          <a:ln/>
        </p:spPr>
        <p:txBody>
          <a:bodyPr/>
          <a:lstStyle>
            <a:lvl1pPr>
              <a:defRPr/>
            </a:lvl1pPr>
          </a:lstStyle>
          <a:p>
            <a:pPr>
              <a:defRPr/>
            </a:pPr>
            <a:fld id="{42F1017F-15F1-4F8A-8B3A-AC71E18298EB}" type="slidenum">
              <a:rPr lang="de-DE"/>
              <a:pPr>
                <a:defRPr/>
              </a:pPr>
              <a:t>‹Nr.›</a:t>
            </a:fld>
            <a:endParaRPr 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577748641"/>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Rectangle 2"/>
          <p:cNvSpPr>
            <a:spLocks noGrp="1" noChangeArrowheads="1"/>
          </p:cNvSpPr>
          <p:nvPr>
            <p:ph type="ftr" sz="quarter" idx="10"/>
          </p:nvPr>
        </p:nvSpPr>
        <p:spPr>
          <a:ln/>
        </p:spPr>
        <p:txBody>
          <a:bodyPr/>
          <a:lstStyle>
            <a:lvl1pPr>
              <a:defRPr/>
            </a:lvl1pPr>
          </a:lstStyle>
          <a:p>
            <a:pPr>
              <a:defRPr/>
            </a:pPr>
            <a:endParaRPr lang="de-DE"/>
          </a:p>
        </p:txBody>
      </p:sp>
      <p:sp>
        <p:nvSpPr>
          <p:cNvPr id="8" name="Rectangle 3"/>
          <p:cNvSpPr>
            <a:spLocks noGrp="1" noChangeArrowheads="1"/>
          </p:cNvSpPr>
          <p:nvPr>
            <p:ph type="sldNum" sz="quarter" idx="11"/>
          </p:nvPr>
        </p:nvSpPr>
        <p:spPr>
          <a:ln/>
        </p:spPr>
        <p:txBody>
          <a:bodyPr/>
          <a:lstStyle>
            <a:lvl1pPr>
              <a:defRPr/>
            </a:lvl1pPr>
          </a:lstStyle>
          <a:p>
            <a:pPr>
              <a:defRPr/>
            </a:pPr>
            <a:fld id="{022E3E43-4545-4640-87EA-764A226E1B52}" type="slidenum">
              <a:rPr lang="de-DE"/>
              <a:pPr>
                <a:defRPr/>
              </a:pPr>
              <a:t>‹Nr.›</a:t>
            </a:fld>
            <a:endParaRPr lang="de-DE"/>
          </a:p>
        </p:txBody>
      </p:sp>
      <p:sp>
        <p:nvSpPr>
          <p:cNvPr id="9"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089574014"/>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Rectangle 2"/>
          <p:cNvSpPr>
            <a:spLocks noGrp="1" noChangeArrowheads="1"/>
          </p:cNvSpPr>
          <p:nvPr>
            <p:ph type="ftr" sz="quarter" idx="10"/>
          </p:nvPr>
        </p:nvSpPr>
        <p:spPr>
          <a:ln/>
        </p:spPr>
        <p:txBody>
          <a:bodyPr/>
          <a:lstStyle>
            <a:lvl1pPr>
              <a:defRPr/>
            </a:lvl1pPr>
          </a:lstStyle>
          <a:p>
            <a:pPr>
              <a:defRPr/>
            </a:pPr>
            <a:endParaRPr lang="de-DE"/>
          </a:p>
        </p:txBody>
      </p:sp>
      <p:sp>
        <p:nvSpPr>
          <p:cNvPr id="4" name="Rectangle 3"/>
          <p:cNvSpPr>
            <a:spLocks noGrp="1" noChangeArrowheads="1"/>
          </p:cNvSpPr>
          <p:nvPr>
            <p:ph type="sldNum" sz="quarter" idx="11"/>
          </p:nvPr>
        </p:nvSpPr>
        <p:spPr>
          <a:ln/>
        </p:spPr>
        <p:txBody>
          <a:bodyPr/>
          <a:lstStyle>
            <a:lvl1pPr>
              <a:defRPr/>
            </a:lvl1pPr>
          </a:lstStyle>
          <a:p>
            <a:pPr>
              <a:defRPr/>
            </a:pPr>
            <a:fld id="{EFFE0D4B-8520-4E9C-967B-AB9AFA4EB848}" type="slidenum">
              <a:rPr lang="de-DE"/>
              <a:pPr>
                <a:defRPr/>
              </a:pPr>
              <a:t>‹Nr.›</a:t>
            </a:fld>
            <a:endParaRPr lang="de-DE"/>
          </a:p>
        </p:txBody>
      </p:sp>
      <p:sp>
        <p:nvSpPr>
          <p:cNvPr id="5"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276509972"/>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de-DE"/>
          </a:p>
        </p:txBody>
      </p:sp>
      <p:sp>
        <p:nvSpPr>
          <p:cNvPr id="3" name="Rectangle 3"/>
          <p:cNvSpPr>
            <a:spLocks noGrp="1" noChangeArrowheads="1"/>
          </p:cNvSpPr>
          <p:nvPr>
            <p:ph type="sldNum" sz="quarter" idx="11"/>
          </p:nvPr>
        </p:nvSpPr>
        <p:spPr>
          <a:ln/>
        </p:spPr>
        <p:txBody>
          <a:bodyPr/>
          <a:lstStyle>
            <a:lvl1pPr>
              <a:defRPr/>
            </a:lvl1pPr>
          </a:lstStyle>
          <a:p>
            <a:pPr>
              <a:defRPr/>
            </a:pPr>
            <a:fld id="{09DDD402-43C2-4BD8-A053-C5FC7A7D2B0A}" type="slidenum">
              <a:rPr lang="de-DE"/>
              <a:pPr>
                <a:defRPr/>
              </a:pPr>
              <a:t>‹Nr.›</a:t>
            </a:fld>
            <a:endParaRPr lang="de-DE"/>
          </a:p>
        </p:txBody>
      </p:sp>
      <p:sp>
        <p:nvSpPr>
          <p:cNvPr id="4"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477464274"/>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2"/>
          <p:cNvSpPr>
            <a:spLocks noGrp="1" noChangeArrowheads="1"/>
          </p:cNvSpPr>
          <p:nvPr>
            <p:ph type="ftr" sz="quarter" idx="10"/>
          </p:nvPr>
        </p:nvSpPr>
        <p:spPr>
          <a:ln/>
        </p:spPr>
        <p:txBody>
          <a:bodyPr/>
          <a:lstStyle>
            <a:lvl1pPr>
              <a:defRPr/>
            </a:lvl1pPr>
          </a:lstStyle>
          <a:p>
            <a:pPr>
              <a:defRPr/>
            </a:pPr>
            <a:endParaRPr lang="de-DE"/>
          </a:p>
        </p:txBody>
      </p:sp>
      <p:sp>
        <p:nvSpPr>
          <p:cNvPr id="6" name="Rectangle 3"/>
          <p:cNvSpPr>
            <a:spLocks noGrp="1" noChangeArrowheads="1"/>
          </p:cNvSpPr>
          <p:nvPr>
            <p:ph type="sldNum" sz="quarter" idx="11"/>
          </p:nvPr>
        </p:nvSpPr>
        <p:spPr>
          <a:ln/>
        </p:spPr>
        <p:txBody>
          <a:bodyPr/>
          <a:lstStyle>
            <a:lvl1pPr>
              <a:defRPr/>
            </a:lvl1pPr>
          </a:lstStyle>
          <a:p>
            <a:pPr>
              <a:defRPr/>
            </a:pPr>
            <a:fld id="{AB085773-7359-4FDC-A119-95BE658F64C5}" type="slidenum">
              <a:rPr lang="de-DE"/>
              <a:pPr>
                <a:defRPr/>
              </a:pPr>
              <a:t>‹Nr.›</a:t>
            </a:fld>
            <a:endParaRPr 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456460593"/>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2"/>
          <p:cNvSpPr>
            <a:spLocks noGrp="1" noChangeArrowheads="1"/>
          </p:cNvSpPr>
          <p:nvPr>
            <p:ph type="ftr" sz="quarter" idx="10"/>
          </p:nvPr>
        </p:nvSpPr>
        <p:spPr>
          <a:ln/>
        </p:spPr>
        <p:txBody>
          <a:bodyPr/>
          <a:lstStyle>
            <a:lvl1pPr>
              <a:defRPr/>
            </a:lvl1pPr>
          </a:lstStyle>
          <a:p>
            <a:pPr>
              <a:defRPr/>
            </a:pPr>
            <a:endParaRPr lang="de-DE"/>
          </a:p>
        </p:txBody>
      </p:sp>
      <p:sp>
        <p:nvSpPr>
          <p:cNvPr id="6" name="Rectangle 3"/>
          <p:cNvSpPr>
            <a:spLocks noGrp="1" noChangeArrowheads="1"/>
          </p:cNvSpPr>
          <p:nvPr>
            <p:ph type="sldNum" sz="quarter" idx="11"/>
          </p:nvPr>
        </p:nvSpPr>
        <p:spPr>
          <a:ln/>
        </p:spPr>
        <p:txBody>
          <a:bodyPr/>
          <a:lstStyle>
            <a:lvl1pPr>
              <a:defRPr/>
            </a:lvl1pPr>
          </a:lstStyle>
          <a:p>
            <a:pPr>
              <a:defRPr/>
            </a:pPr>
            <a:fld id="{91339039-C8A8-49F4-9B5E-CC6D528E4345}" type="slidenum">
              <a:rPr lang="de-DE"/>
              <a:pPr>
                <a:defRPr/>
              </a:pPr>
              <a:t>‹Nr.›</a:t>
            </a:fld>
            <a:endParaRPr 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844850239"/>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de-DE"/>
          </a:p>
        </p:txBody>
      </p:sp>
      <p:sp>
        <p:nvSpPr>
          <p:cNvPr id="129027"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D5147A12-6772-40CA-A9BE-A81E6F1593FD}" type="slidenum">
              <a:rPr lang="de-DE"/>
              <a:pPr>
                <a:defRPr/>
              </a:pPr>
              <a:t>‹Nr.›</a:t>
            </a:fld>
            <a:endParaRPr lang="de-DE"/>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smtClean="0">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mtClean="0">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mtClean="0">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mtClean="0">
                <a:solidFill>
                  <a:schemeClr val="accent2"/>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mtClean="0">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z="2400" smtClean="0">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mtClean="0">
                <a:solidFill>
                  <a:schemeClr val="accent2"/>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de-DE" altLang="de-DE" smtClean="0">
                <a:solidFill>
                  <a:schemeClr val="accent2"/>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29040"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483772"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slow">
    <p:push dir="r"/>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8.emf"/><Relationship Id="rId5" Type="http://schemas.openxmlformats.org/officeDocument/2006/relationships/oleObject" Target="../embeddings/oleObject2.bin"/><Relationship Id="rId4" Type="http://schemas.openxmlformats.org/officeDocument/2006/relationships/image" Target="../media/image57.emf"/></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 y="404813"/>
            <a:ext cx="9067800" cy="1447800"/>
          </a:xfrm>
        </p:spPr>
        <p:txBody>
          <a:bodyPr/>
          <a:lstStyle/>
          <a:p>
            <a:pPr eaLnBrk="1" hangingPunct="1"/>
            <a:r>
              <a:rPr lang="de-DE" altLang="de-DE" sz="2800" b="1" dirty="0" smtClean="0"/>
              <a:t>Evangelisches Kärnten </a:t>
            </a:r>
            <a:br>
              <a:rPr lang="de-DE" altLang="de-DE" sz="2800" b="1" dirty="0" smtClean="0"/>
            </a:br>
            <a:r>
              <a:rPr lang="de-DE" altLang="de-DE" sz="1800" dirty="0" smtClean="0"/>
              <a:t>Studientag, 29. Jänner 2016, </a:t>
            </a:r>
            <a:r>
              <a:rPr lang="de-DE" altLang="de-DE" sz="1800" dirty="0" err="1" smtClean="0"/>
              <a:t>Tainach</a:t>
            </a:r>
            <a:r>
              <a:rPr lang="de-DE" altLang="de-DE" sz="1800" dirty="0" smtClean="0"/>
              <a:t/>
            </a:r>
            <a:br>
              <a:rPr lang="de-DE" altLang="de-DE" sz="1800" dirty="0" smtClean="0"/>
            </a:br>
            <a:r>
              <a:rPr lang="de-DE" altLang="de-DE" sz="800" b="1" dirty="0" smtClean="0"/>
              <a:t/>
            </a:r>
            <a:br>
              <a:rPr lang="de-DE" altLang="de-DE" sz="800" b="1" dirty="0" smtClean="0"/>
            </a:br>
            <a:r>
              <a:rPr lang="de-DE" altLang="de-DE" sz="1600" b="1" dirty="0" smtClean="0"/>
              <a:t>Christine </a:t>
            </a:r>
            <a:r>
              <a:rPr lang="de-DE" altLang="de-DE" sz="1600" b="1" dirty="0" err="1" smtClean="0"/>
              <a:t>Tropper</a:t>
            </a:r>
            <a:r>
              <a:rPr lang="de-DE" altLang="de-DE" sz="1600" b="1" dirty="0" smtClean="0"/>
              <a:t/>
            </a:r>
            <a:br>
              <a:rPr lang="de-DE" altLang="de-DE" sz="1600" b="1" dirty="0" smtClean="0"/>
            </a:br>
            <a:r>
              <a:rPr lang="de-DE" altLang="de-DE" sz="1600" dirty="0" smtClean="0"/>
              <a:t>Kärntner Landesarchiv</a:t>
            </a:r>
          </a:p>
        </p:txBody>
      </p:sp>
      <p:pic>
        <p:nvPicPr>
          <p:cNvPr id="3075"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95463"/>
            <a:ext cx="34702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519113"/>
            <a:ext cx="5040312"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27025" y="352425"/>
            <a:ext cx="8816975" cy="1584325"/>
          </a:xfrm>
        </p:spPr>
        <p:txBody>
          <a:bodyPr/>
          <a:lstStyle/>
          <a:p>
            <a:pPr eaLnBrk="1" hangingPunct="1"/>
            <a:r>
              <a:rPr lang="de-DE" altLang="de-DE" sz="2800" b="1" dirty="0" smtClean="0"/>
              <a:t>Die Hochblüte evangelischen Lebens</a:t>
            </a:r>
            <a:br>
              <a:rPr lang="de-DE" altLang="de-DE" sz="2800" b="1" dirty="0" smtClean="0"/>
            </a:br>
            <a:r>
              <a:rPr lang="de-DE" altLang="de-DE" sz="1200" b="1" dirty="0" smtClean="0"/>
              <a:t/>
            </a:r>
            <a:br>
              <a:rPr lang="de-DE" altLang="de-DE" sz="1200" b="1" dirty="0" smtClean="0"/>
            </a:br>
            <a:r>
              <a:rPr lang="de-DE" altLang="de-DE" sz="2000" b="1" dirty="0" smtClean="0"/>
              <a:t>Die Reformation setzt sich durch</a:t>
            </a:r>
          </a:p>
        </p:txBody>
      </p:sp>
      <p:sp>
        <p:nvSpPr>
          <p:cNvPr id="11267" name="Rechteck 1"/>
          <p:cNvSpPr>
            <a:spLocks noChangeArrowheads="1"/>
          </p:cNvSpPr>
          <p:nvPr/>
        </p:nvSpPr>
        <p:spPr bwMode="auto">
          <a:xfrm>
            <a:off x="468313" y="1936750"/>
            <a:ext cx="45720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Nach 1550 kommt es an vielen Orten zur öffentlichen Religionsänderung</a:t>
            </a:r>
          </a:p>
          <a:p>
            <a:pPr eaLnBrk="1" hangingPunct="1">
              <a:spcBef>
                <a:spcPct val="0"/>
              </a:spcBef>
              <a:spcAft>
                <a:spcPts val="1000"/>
              </a:spcAft>
              <a:buClrTx/>
              <a:buSzTx/>
              <a:buFontTx/>
              <a:buNone/>
            </a:pPr>
            <a:r>
              <a:rPr lang="de-AT" altLang="de-DE" sz="1800" b="1" dirty="0">
                <a:sym typeface="Wingdings" pitchFamily="2" charset="2"/>
              </a:rPr>
              <a:t>Predigtgottesdienst, Abendmahlfeier, Kommunion unter beiderlei Gestalt </a:t>
            </a:r>
            <a:r>
              <a:rPr lang="de-AT" altLang="de-DE" sz="1800" b="1" dirty="0" smtClean="0">
                <a:sym typeface="Wingdings" pitchFamily="2" charset="2"/>
              </a:rPr>
              <a:t>werden </a:t>
            </a:r>
            <a:r>
              <a:rPr lang="de-AT" altLang="de-DE" sz="1800" b="1" dirty="0">
                <a:sym typeface="Wingdings" pitchFamily="2" charset="2"/>
              </a:rPr>
              <a:t>praktiziert</a:t>
            </a:r>
          </a:p>
          <a:p>
            <a:pPr eaLnBrk="1" hangingPunct="1">
              <a:spcBef>
                <a:spcPct val="0"/>
              </a:spcBef>
              <a:spcAft>
                <a:spcPts val="1000"/>
              </a:spcAft>
              <a:buClrTx/>
              <a:buSzTx/>
              <a:buFontTx/>
              <a:buNone/>
            </a:pPr>
            <a:r>
              <a:rPr lang="de-AT" altLang="de-DE" sz="1800" b="1" dirty="0">
                <a:sym typeface="Wingdings" pitchFamily="2" charset="2"/>
              </a:rPr>
              <a:t>Die reformatorische Bewegung erfasst auch Teile der slowenisch sprechenden Bevölkerung; die evangelischen Schriften leisten einen wesentlichen Beitrag zur Entstehung der slowenischen Schriftsprache</a:t>
            </a:r>
          </a:p>
          <a:p>
            <a:pPr eaLnBrk="1" hangingPunct="1">
              <a:spcBef>
                <a:spcPct val="0"/>
              </a:spcBef>
              <a:spcAft>
                <a:spcPts val="1000"/>
              </a:spcAft>
              <a:buClrTx/>
              <a:buSzTx/>
              <a:buFontTx/>
              <a:buNone/>
            </a:pPr>
            <a:r>
              <a:rPr lang="de-AT" altLang="de-DE" sz="1800" b="1" dirty="0"/>
              <a:t>Das Konzil von Trient: Zugeständnisse des Kaisers können die Spaltung nicht mehr verhindern</a:t>
            </a:r>
          </a:p>
        </p:txBody>
      </p:sp>
      <p:pic>
        <p:nvPicPr>
          <p:cNvPr id="11268"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268760"/>
            <a:ext cx="3468688"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27025" y="352425"/>
            <a:ext cx="8816975" cy="1584325"/>
          </a:xfrm>
        </p:spPr>
        <p:txBody>
          <a:bodyPr/>
          <a:lstStyle/>
          <a:p>
            <a:pPr eaLnBrk="1" hangingPunct="1"/>
            <a:r>
              <a:rPr lang="de-DE" altLang="de-DE" sz="2800" b="1" dirty="0" smtClean="0"/>
              <a:t>Die Hochblüte evangelischen Lebens</a:t>
            </a:r>
            <a:br>
              <a:rPr lang="de-DE" altLang="de-DE" sz="2800" b="1" dirty="0" smtClean="0"/>
            </a:br>
            <a:r>
              <a:rPr lang="de-DE" altLang="de-DE" sz="1200" b="1" dirty="0" smtClean="0"/>
              <a:t/>
            </a:r>
            <a:br>
              <a:rPr lang="de-DE" altLang="de-DE" sz="1200" b="1" dirty="0" smtClean="0"/>
            </a:br>
            <a:r>
              <a:rPr lang="de-DE" altLang="de-DE" sz="2000" b="1" dirty="0" smtClean="0"/>
              <a:t>Grazer Pazifikation und </a:t>
            </a:r>
            <a:r>
              <a:rPr lang="de-DE" altLang="de-DE" sz="2000" b="1" dirty="0" err="1" smtClean="0"/>
              <a:t>Brucker</a:t>
            </a:r>
            <a:r>
              <a:rPr lang="de-DE" altLang="de-DE" sz="2000" b="1" dirty="0" smtClean="0"/>
              <a:t> Libell</a:t>
            </a:r>
          </a:p>
        </p:txBody>
      </p:sp>
      <p:sp>
        <p:nvSpPr>
          <p:cNvPr id="12291" name="Rechteck 1"/>
          <p:cNvSpPr>
            <a:spLocks noChangeArrowheads="1"/>
          </p:cNvSpPr>
          <p:nvPr/>
        </p:nvSpPr>
        <p:spPr bwMode="auto">
          <a:xfrm>
            <a:off x="468313" y="1936750"/>
            <a:ext cx="45720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1564 kommt Innerösterreich (Steiermark, Kärnten </a:t>
            </a:r>
            <a:r>
              <a:rPr lang="de-AT" altLang="de-DE" sz="1800" b="1" dirty="0" err="1"/>
              <a:t>Krain</a:t>
            </a:r>
            <a:r>
              <a:rPr lang="de-AT" altLang="de-DE" sz="1800" b="1" dirty="0"/>
              <a:t>) an Erzherzog Karl</a:t>
            </a:r>
          </a:p>
          <a:p>
            <a:pPr eaLnBrk="1" hangingPunct="1">
              <a:spcBef>
                <a:spcPct val="0"/>
              </a:spcBef>
              <a:spcAft>
                <a:spcPts val="1000"/>
              </a:spcAft>
              <a:buClrTx/>
              <a:buSzTx/>
              <a:buFontTx/>
              <a:buNone/>
            </a:pPr>
            <a:r>
              <a:rPr lang="de-AT" altLang="de-DE" sz="1800" b="1" dirty="0"/>
              <a:t>Die Landschaft fordert die Freigabe des Augsburgischen Bekenntnisses</a:t>
            </a:r>
          </a:p>
          <a:p>
            <a:pPr eaLnBrk="1" hangingPunct="1">
              <a:spcBef>
                <a:spcPct val="0"/>
              </a:spcBef>
              <a:spcAft>
                <a:spcPts val="1000"/>
              </a:spcAft>
              <a:buClrTx/>
              <a:buSzTx/>
              <a:buFontTx/>
              <a:buNone/>
            </a:pPr>
            <a:r>
              <a:rPr lang="de-AT" altLang="de-DE" sz="1800" b="1" dirty="0"/>
              <a:t>1572 übernehmen die Stände die Kriegsschulden des Landesfürsten und erhalten dafür Religionsfreiheit (Grazer Pazifikation)</a:t>
            </a:r>
          </a:p>
          <a:p>
            <a:pPr eaLnBrk="1" hangingPunct="1">
              <a:spcBef>
                <a:spcPct val="0"/>
              </a:spcBef>
              <a:spcAft>
                <a:spcPts val="1000"/>
              </a:spcAft>
              <a:buClrTx/>
              <a:buSzTx/>
              <a:buFontTx/>
              <a:buNone/>
            </a:pPr>
            <a:r>
              <a:rPr lang="de-AT" altLang="de-DE" sz="1800" b="1" dirty="0"/>
              <a:t>1578 versuchen die Stände, die Zugeständnisse auf die Bürger in den Städten auszuweiten (</a:t>
            </a:r>
            <a:r>
              <a:rPr lang="de-AT" altLang="de-DE" sz="1800" b="1" dirty="0" err="1"/>
              <a:t>Brucker</a:t>
            </a:r>
            <a:r>
              <a:rPr lang="de-AT" altLang="de-DE" sz="1800" b="1" dirty="0"/>
              <a:t> Libell)</a:t>
            </a:r>
          </a:p>
          <a:p>
            <a:pPr eaLnBrk="1" hangingPunct="1">
              <a:spcBef>
                <a:spcPct val="0"/>
              </a:spcBef>
              <a:spcAft>
                <a:spcPts val="1000"/>
              </a:spcAft>
              <a:buClrTx/>
              <a:buSzTx/>
              <a:buFontTx/>
              <a:buNone/>
            </a:pPr>
            <a:r>
              <a:rPr lang="de-AT" altLang="de-DE" sz="1800" b="1" dirty="0"/>
              <a:t>In den vier privilegierten Städten Graz, Klagenfurt, </a:t>
            </a:r>
            <a:r>
              <a:rPr lang="de-AT" altLang="de-DE" sz="1800" b="1" dirty="0" err="1"/>
              <a:t>Laibach</a:t>
            </a:r>
            <a:r>
              <a:rPr lang="de-AT" altLang="de-DE" sz="1800" b="1" dirty="0"/>
              <a:t> und Judenburg dürfen protestantische Prediger wirken</a:t>
            </a:r>
          </a:p>
        </p:txBody>
      </p:sp>
      <p:pic>
        <p:nvPicPr>
          <p:cNvPr id="12292"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91113" y="1773238"/>
            <a:ext cx="35687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6" name="Picture 6" descr="133_KARN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856" y="1764312"/>
            <a:ext cx="2609863"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327026" y="352425"/>
            <a:ext cx="8816974" cy="1584325"/>
          </a:xfrm>
        </p:spPr>
        <p:txBody>
          <a:bodyPr/>
          <a:lstStyle/>
          <a:p>
            <a:pPr eaLnBrk="1" hangingPunct="1"/>
            <a:r>
              <a:rPr lang="de-DE" altLang="de-DE" sz="2800" b="1" dirty="0" smtClean="0"/>
              <a:t>Die Hochblüte evangelischen Lebens</a:t>
            </a:r>
            <a:br>
              <a:rPr lang="de-DE" altLang="de-DE" sz="2800" b="1" dirty="0" smtClean="0"/>
            </a:br>
            <a:r>
              <a:rPr lang="de-DE" altLang="de-DE" sz="1200" b="1" dirty="0" smtClean="0"/>
              <a:t/>
            </a:r>
            <a:br>
              <a:rPr lang="de-DE" altLang="de-DE" sz="1200" b="1" dirty="0" smtClean="0"/>
            </a:br>
            <a:r>
              <a:rPr lang="de-DE" altLang="de-DE" sz="2000" b="1" dirty="0" smtClean="0"/>
              <a:t>Die Einrichtung des evangelischen Kirchenwesens in Kärnten</a:t>
            </a:r>
          </a:p>
        </p:txBody>
      </p:sp>
      <p:sp>
        <p:nvSpPr>
          <p:cNvPr id="13315" name="Rechteck 1"/>
          <p:cNvSpPr>
            <a:spLocks noChangeArrowheads="1"/>
          </p:cNvSpPr>
          <p:nvPr/>
        </p:nvSpPr>
        <p:spPr bwMode="auto">
          <a:xfrm>
            <a:off x="468313" y="2133600"/>
            <a:ext cx="5256212"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Die Stände verabschieden eine Kirchenordnung</a:t>
            </a:r>
          </a:p>
          <a:p>
            <a:pPr eaLnBrk="1" hangingPunct="1">
              <a:spcBef>
                <a:spcPct val="0"/>
              </a:spcBef>
              <a:spcAft>
                <a:spcPts val="1000"/>
              </a:spcAft>
              <a:buClrTx/>
              <a:buSzTx/>
              <a:buFontTx/>
              <a:buNone/>
            </a:pPr>
            <a:r>
              <a:rPr lang="de-AT" altLang="de-DE" sz="1800" b="1" dirty="0"/>
              <a:t>Klagenfurt hat eine Sonderstellung unter den privilegierten Städten</a:t>
            </a:r>
          </a:p>
          <a:p>
            <a:pPr eaLnBrk="1" hangingPunct="1">
              <a:spcBef>
                <a:spcPct val="0"/>
              </a:spcBef>
              <a:spcAft>
                <a:spcPts val="1000"/>
              </a:spcAft>
              <a:buClrTx/>
              <a:buSzTx/>
              <a:buFontTx/>
              <a:buNone/>
            </a:pPr>
            <a:r>
              <a:rPr lang="de-AT" altLang="de-DE" sz="1800" b="1" dirty="0"/>
              <a:t>Die Stände errichten ein neues Bürgerspital mit Dreifaltigkeitskirche</a:t>
            </a:r>
          </a:p>
          <a:p>
            <a:pPr eaLnBrk="1" hangingPunct="1">
              <a:spcBef>
                <a:spcPct val="0"/>
              </a:spcBef>
              <a:spcAft>
                <a:spcPts val="1000"/>
              </a:spcAft>
              <a:buClrTx/>
              <a:buSzTx/>
              <a:buFontTx/>
              <a:buNone/>
            </a:pPr>
            <a:r>
              <a:rPr lang="de-AT" altLang="de-DE" sz="1800" b="1" dirty="0"/>
              <a:t>Das Collegium </a:t>
            </a:r>
            <a:r>
              <a:rPr lang="de-AT" altLang="de-DE" sz="1800" b="1" dirty="0" err="1"/>
              <a:t>sapientiae</a:t>
            </a:r>
            <a:r>
              <a:rPr lang="de-AT" altLang="de-DE" sz="1800" b="1" dirty="0"/>
              <a:t> et </a:t>
            </a:r>
            <a:r>
              <a:rPr lang="de-AT" altLang="de-DE" sz="1800" b="1" dirty="0" err="1"/>
              <a:t>pietatis</a:t>
            </a:r>
            <a:r>
              <a:rPr lang="de-AT" altLang="de-DE" sz="1800" b="1" dirty="0"/>
              <a:t> soll eine evangelische Hochschule werden</a:t>
            </a:r>
          </a:p>
          <a:p>
            <a:pPr eaLnBrk="1" hangingPunct="1">
              <a:spcBef>
                <a:spcPct val="0"/>
              </a:spcBef>
              <a:spcAft>
                <a:spcPts val="1000"/>
              </a:spcAft>
              <a:buClrTx/>
              <a:buSzTx/>
              <a:buFontTx/>
              <a:buNone/>
            </a:pPr>
            <a:r>
              <a:rPr lang="de-AT" altLang="de-DE" sz="1800" b="1" dirty="0"/>
              <a:t>Das Schulwesen erfährt im ganzen Land einen großen Aufschwung</a:t>
            </a:r>
          </a:p>
          <a:p>
            <a:pPr eaLnBrk="1" hangingPunct="1">
              <a:spcBef>
                <a:spcPct val="0"/>
              </a:spcBef>
              <a:spcAft>
                <a:spcPts val="1000"/>
              </a:spcAft>
              <a:buClrTx/>
              <a:buSzTx/>
              <a:buFontTx/>
              <a:buNone/>
            </a:pPr>
            <a:r>
              <a:rPr lang="de-AT" altLang="de-DE" sz="1800" b="1" dirty="0"/>
              <a:t>Eine evangelische Sonderströmung, der in Kärnten weit verbreitete </a:t>
            </a:r>
            <a:r>
              <a:rPr lang="de-AT" altLang="de-DE" sz="1800" b="1" dirty="0" err="1"/>
              <a:t>Flacianismus</a:t>
            </a:r>
            <a:r>
              <a:rPr lang="de-AT" altLang="de-DE" sz="1800" b="1" dirty="0"/>
              <a:t>, wird ausgeschaltet</a:t>
            </a:r>
          </a:p>
        </p:txBody>
      </p:sp>
      <p:pic>
        <p:nvPicPr>
          <p:cNvPr id="13317" name="Picture 5" descr="132_KARN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738" y="4603750"/>
            <a:ext cx="30861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additive="base">
                                        <p:cTn id="37" dur="500" fill="hold"/>
                                        <p:tgtEl>
                                          <p:spTgt spid="133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27025" y="352425"/>
            <a:ext cx="8816975" cy="1584325"/>
          </a:xfrm>
        </p:spPr>
        <p:txBody>
          <a:bodyPr/>
          <a:lstStyle/>
          <a:p>
            <a:pPr eaLnBrk="1" hangingPunct="1"/>
            <a:r>
              <a:rPr lang="de-DE" altLang="de-DE" sz="2800" b="1" dirty="0" smtClean="0"/>
              <a:t>Gegenreformation</a:t>
            </a:r>
            <a:r>
              <a:rPr lang="de-DE" altLang="de-DE" sz="3600" b="1" dirty="0"/>
              <a:t/>
            </a:r>
            <a:br>
              <a:rPr lang="de-DE" altLang="de-DE" sz="3600" b="1" dirty="0"/>
            </a:br>
            <a:r>
              <a:rPr lang="de-DE" altLang="de-DE" sz="1200" b="1" dirty="0" smtClean="0"/>
              <a:t/>
            </a:r>
            <a:br>
              <a:rPr lang="de-DE" altLang="de-DE" sz="1200" b="1" dirty="0" smtClean="0"/>
            </a:br>
            <a:r>
              <a:rPr lang="de-DE" altLang="de-DE" sz="2000" b="1" dirty="0" smtClean="0"/>
              <a:t>Die Gegenreformation setzt ein</a:t>
            </a:r>
          </a:p>
        </p:txBody>
      </p:sp>
      <p:sp>
        <p:nvSpPr>
          <p:cNvPr id="14339" name="Rechteck 1"/>
          <p:cNvSpPr>
            <a:spLocks noChangeArrowheads="1"/>
          </p:cNvSpPr>
          <p:nvPr/>
        </p:nvSpPr>
        <p:spPr bwMode="auto">
          <a:xfrm>
            <a:off x="468313" y="2133600"/>
            <a:ext cx="5040312"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Auf die weitgehenden Zugeständnisse von Erzherzog Karl folgen Gegenmaßnahmen</a:t>
            </a:r>
          </a:p>
          <a:p>
            <a:pPr eaLnBrk="1" hangingPunct="1">
              <a:spcBef>
                <a:spcPct val="0"/>
              </a:spcBef>
              <a:spcAft>
                <a:spcPts val="1000"/>
              </a:spcAft>
              <a:buClrTx/>
              <a:buSzTx/>
              <a:buFontTx/>
              <a:buNone/>
            </a:pPr>
            <a:r>
              <a:rPr lang="de-AT" altLang="de-DE" sz="1800" b="1" dirty="0"/>
              <a:t>1579 Münchner Konferenz</a:t>
            </a:r>
          </a:p>
          <a:p>
            <a:pPr eaLnBrk="1" hangingPunct="1">
              <a:spcBef>
                <a:spcPct val="0"/>
              </a:spcBef>
              <a:spcAft>
                <a:spcPts val="1000"/>
              </a:spcAft>
              <a:buClrTx/>
              <a:buSzTx/>
              <a:buFontTx/>
              <a:buNone/>
            </a:pPr>
            <a:r>
              <a:rPr lang="de-AT" altLang="de-DE" sz="1800" b="1" dirty="0"/>
              <a:t>Der Erzherzog säubert seinen Hof von Protestanten</a:t>
            </a:r>
          </a:p>
          <a:p>
            <a:pPr eaLnBrk="1" hangingPunct="1">
              <a:spcBef>
                <a:spcPct val="0"/>
              </a:spcBef>
              <a:spcAft>
                <a:spcPts val="1000"/>
              </a:spcAft>
              <a:buClrTx/>
              <a:buSzTx/>
              <a:buFontTx/>
              <a:buNone/>
            </a:pPr>
            <a:r>
              <a:rPr lang="de-AT" altLang="de-DE" sz="1800" b="1" dirty="0"/>
              <a:t>Er  beginnt die evangelischen Prediger und Schullehrer aus Städten und Märkten zu entfernen</a:t>
            </a:r>
          </a:p>
          <a:p>
            <a:pPr eaLnBrk="1" hangingPunct="1">
              <a:spcBef>
                <a:spcPct val="0"/>
              </a:spcBef>
              <a:spcAft>
                <a:spcPts val="1000"/>
              </a:spcAft>
              <a:buClrTx/>
              <a:buSzTx/>
              <a:buFontTx/>
              <a:buNone/>
            </a:pPr>
            <a:r>
              <a:rPr lang="de-AT" altLang="de-DE" sz="1800" b="1" dirty="0"/>
              <a:t>In Graz wird eine Nuntiatur eingerichtet, in Völkermarkt soll ein Bistum entstehen</a:t>
            </a:r>
          </a:p>
          <a:p>
            <a:pPr eaLnBrk="1" hangingPunct="1">
              <a:spcBef>
                <a:spcPct val="0"/>
              </a:spcBef>
              <a:spcAft>
                <a:spcPts val="1000"/>
              </a:spcAft>
              <a:buClrTx/>
              <a:buSzTx/>
              <a:buFontTx/>
              <a:buNone/>
            </a:pPr>
            <a:r>
              <a:rPr lang="de-AT" altLang="de-DE" sz="1800" b="1" dirty="0"/>
              <a:t>Der Patriarch von </a:t>
            </a:r>
            <a:r>
              <a:rPr lang="de-AT" altLang="de-DE" sz="1800" b="1" dirty="0" err="1"/>
              <a:t>Aquileia</a:t>
            </a:r>
            <a:r>
              <a:rPr lang="de-AT" altLang="de-DE" sz="1800" b="1" dirty="0"/>
              <a:t> setzt erste gegenreformatorische Maßnahmen</a:t>
            </a:r>
          </a:p>
        </p:txBody>
      </p:sp>
      <p:pic>
        <p:nvPicPr>
          <p:cNvPr id="14340"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0713" y="908050"/>
            <a:ext cx="3344862"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27025" y="352425"/>
            <a:ext cx="4676775" cy="1584325"/>
          </a:xfrm>
        </p:spPr>
        <p:txBody>
          <a:bodyPr/>
          <a:lstStyle/>
          <a:p>
            <a:pPr eaLnBrk="1" hangingPunct="1"/>
            <a:r>
              <a:rPr lang="de-DE" altLang="de-DE" sz="2800" b="1" dirty="0" smtClean="0"/>
              <a:t>Gegenreformation</a:t>
            </a:r>
            <a:br>
              <a:rPr lang="de-DE" altLang="de-DE" sz="2800" b="1" dirty="0" smtClean="0"/>
            </a:br>
            <a:r>
              <a:rPr lang="de-DE" altLang="de-DE" sz="1200" b="1" dirty="0" smtClean="0"/>
              <a:t> </a:t>
            </a:r>
            <a:r>
              <a:rPr lang="de-DE" altLang="de-DE" sz="2800" b="1" dirty="0" smtClean="0"/>
              <a:t/>
            </a:r>
            <a:br>
              <a:rPr lang="de-DE" altLang="de-DE" sz="2800" b="1" dirty="0" smtClean="0"/>
            </a:br>
            <a:r>
              <a:rPr lang="de-DE" altLang="de-DE" sz="2000" b="1" dirty="0" smtClean="0"/>
              <a:t>Die Durchführung der Gegenreformation</a:t>
            </a:r>
          </a:p>
        </p:txBody>
      </p:sp>
      <p:sp>
        <p:nvSpPr>
          <p:cNvPr id="15363" name="Rechteck 4"/>
          <p:cNvSpPr>
            <a:spLocks noChangeArrowheads="1"/>
          </p:cNvSpPr>
          <p:nvPr/>
        </p:nvSpPr>
        <p:spPr bwMode="auto">
          <a:xfrm>
            <a:off x="323528" y="2133600"/>
            <a:ext cx="453548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1595 tritt Erzherzog Ferdinand die Regierung an</a:t>
            </a:r>
          </a:p>
          <a:p>
            <a:pPr eaLnBrk="1" hangingPunct="1">
              <a:spcBef>
                <a:spcPct val="0"/>
              </a:spcBef>
              <a:spcAft>
                <a:spcPts val="1000"/>
              </a:spcAft>
              <a:buClrTx/>
              <a:buSzTx/>
              <a:buFontTx/>
              <a:buNone/>
            </a:pPr>
            <a:r>
              <a:rPr lang="de-AT" altLang="de-DE" sz="1800" b="1" dirty="0"/>
              <a:t>Er verweigert die Anerkennung des Augsburger Bekenntnisses</a:t>
            </a:r>
          </a:p>
          <a:p>
            <a:pPr eaLnBrk="1" hangingPunct="1">
              <a:spcBef>
                <a:spcPct val="0"/>
              </a:spcBef>
              <a:spcAft>
                <a:spcPts val="1000"/>
              </a:spcAft>
              <a:buClrTx/>
              <a:buSzTx/>
              <a:buFontTx/>
              <a:buNone/>
            </a:pPr>
            <a:r>
              <a:rPr lang="de-AT" altLang="de-DE" sz="1800" b="1" dirty="0"/>
              <a:t>Georg </a:t>
            </a:r>
            <a:r>
              <a:rPr lang="de-AT" altLang="de-DE" sz="1800" b="1" dirty="0" err="1"/>
              <a:t>Stobäus</a:t>
            </a:r>
            <a:r>
              <a:rPr lang="de-AT" altLang="de-DE" sz="1800" b="1" dirty="0"/>
              <a:t> erarbeitet das Konzept der Gegenreformation</a:t>
            </a:r>
          </a:p>
          <a:p>
            <a:pPr eaLnBrk="1" hangingPunct="1">
              <a:spcBef>
                <a:spcPct val="0"/>
              </a:spcBef>
              <a:spcAft>
                <a:spcPts val="1000"/>
              </a:spcAft>
              <a:buClrTx/>
              <a:buSzTx/>
              <a:buFontTx/>
              <a:buNone/>
            </a:pPr>
            <a:r>
              <a:rPr lang="de-AT" altLang="de-DE" sz="1800" b="1" dirty="0"/>
              <a:t>1600 wird das protestantische Kirchen- und Schulwesen in Klagenfurt aufgelöst; alle Prädikanten und Schullehrer werden ausgewiesen</a:t>
            </a:r>
          </a:p>
          <a:p>
            <a:pPr eaLnBrk="1" hangingPunct="1">
              <a:spcBef>
                <a:spcPct val="0"/>
              </a:spcBef>
              <a:spcAft>
                <a:spcPts val="1000"/>
              </a:spcAft>
              <a:buClrTx/>
              <a:buSzTx/>
              <a:buFontTx/>
              <a:buNone/>
            </a:pPr>
            <a:r>
              <a:rPr lang="de-AT" altLang="de-DE" sz="1800" b="1" dirty="0"/>
              <a:t>Die Religionsreformationskommission unter Bischof Brenner soll die Kärntner zum Katholizismus zurückführen; wer sich nicht beugt, wird ausgewiesen</a:t>
            </a:r>
          </a:p>
        </p:txBody>
      </p:sp>
      <p:pic>
        <p:nvPicPr>
          <p:cNvPr id="15364"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65725" y="404813"/>
            <a:ext cx="385445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0825" y="476250"/>
            <a:ext cx="7772400" cy="1143000"/>
          </a:xfrm>
        </p:spPr>
        <p:txBody>
          <a:bodyPr/>
          <a:lstStyle/>
          <a:p>
            <a:pPr eaLnBrk="1" hangingPunct="1"/>
            <a:r>
              <a:rPr lang="de-DE" altLang="de-DE" sz="2800" b="1" dirty="0" smtClean="0"/>
              <a:t>Gegenreformation</a:t>
            </a:r>
            <a:br>
              <a:rPr lang="de-DE" altLang="de-DE" sz="2800" b="1" dirty="0" smtClean="0"/>
            </a:br>
            <a:r>
              <a:rPr lang="de-DE" altLang="de-DE" sz="1200" b="1" dirty="0" smtClean="0"/>
              <a:t/>
            </a:r>
            <a:br>
              <a:rPr lang="de-DE" altLang="de-DE" sz="1200" b="1" dirty="0" smtClean="0"/>
            </a:br>
            <a:r>
              <a:rPr lang="de-DE" altLang="de-DE" sz="2000" b="1" dirty="0" smtClean="0"/>
              <a:t>Die Durchführung der Gegenreformation</a:t>
            </a:r>
          </a:p>
        </p:txBody>
      </p:sp>
      <p:pic>
        <p:nvPicPr>
          <p:cNvPr id="96265" name="Picture 9" descr="Reformationskommissionen 1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2997200"/>
            <a:ext cx="76676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hteck 1"/>
          <p:cNvSpPr>
            <a:spLocks noChangeArrowheads="1"/>
          </p:cNvSpPr>
          <p:nvPr/>
        </p:nvSpPr>
        <p:spPr bwMode="auto">
          <a:xfrm>
            <a:off x="620713" y="2079625"/>
            <a:ext cx="7253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AT" altLang="de-DE" sz="1800" b="1" dirty="0"/>
              <a:t>Der Zug Bischof Brenners durch Kärnten im Jahr 1600</a:t>
            </a:r>
          </a:p>
          <a:p>
            <a:pPr eaLnBrk="1" hangingPunct="1">
              <a:spcBef>
                <a:spcPct val="0"/>
              </a:spcBef>
              <a:buClrTx/>
              <a:buSzTx/>
              <a:buFontTx/>
              <a:buNone/>
            </a:pPr>
            <a:r>
              <a:rPr lang="de-AT" altLang="de-DE" sz="1800" b="1" dirty="0"/>
              <a:t>1604 predigt Bischof Brenner erneut in Klagenfurt</a:t>
            </a:r>
            <a:endParaRPr lang="de-AT" altLang="de-DE" sz="1800" dirty="0"/>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1" end="1"/>
                                            </p:txEl>
                                          </p:spTgt>
                                        </p:tgtEl>
                                        <p:attrNameLst>
                                          <p:attrName>style.visibility</p:attrName>
                                        </p:attrNameLst>
                                      </p:cBhvr>
                                      <p:to>
                                        <p:strVal val="visible"/>
                                      </p:to>
                                    </p:set>
                                    <p:anim calcmode="lin" valueType="num">
                                      <p:cBhvr additive="base">
                                        <p:cTn id="13" dur="500" fill="hold"/>
                                        <p:tgtEl>
                                          <p:spTgt spid="1638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22" name="Picture 2" descr="Kirchliche Gliede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414588"/>
            <a:ext cx="6264275"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title"/>
          </p:nvPr>
        </p:nvSpPr>
        <p:spPr>
          <a:xfrm>
            <a:off x="179388" y="476250"/>
            <a:ext cx="7772400" cy="1143000"/>
          </a:xfrm>
        </p:spPr>
        <p:txBody>
          <a:bodyPr/>
          <a:lstStyle/>
          <a:p>
            <a:pPr eaLnBrk="1" hangingPunct="1"/>
            <a:r>
              <a:rPr lang="de-DE" altLang="de-DE" sz="3600" b="1" dirty="0" smtClean="0"/>
              <a:t>Der Geheimprotestantismus</a:t>
            </a:r>
            <a:br>
              <a:rPr lang="de-DE" altLang="de-DE" sz="3600" b="1" dirty="0" smtClean="0"/>
            </a:br>
            <a:r>
              <a:rPr lang="de-DE" altLang="de-DE" sz="2800" b="1" dirty="0" smtClean="0"/>
              <a:t>Die kirchliche Gliederung Kärntens</a:t>
            </a:r>
          </a:p>
        </p:txBody>
      </p:sp>
      <p:sp>
        <p:nvSpPr>
          <p:cNvPr id="133124" name="Text Box 4"/>
          <p:cNvSpPr txBox="1">
            <a:spLocks noChangeArrowheads="1"/>
          </p:cNvSpPr>
          <p:nvPr/>
        </p:nvSpPr>
        <p:spPr bwMode="auto">
          <a:xfrm>
            <a:off x="323850" y="1526000"/>
            <a:ext cx="5688013" cy="45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lnSpc>
                <a:spcPct val="150000"/>
              </a:lnSpc>
              <a:spcBef>
                <a:spcPct val="0"/>
              </a:spcBef>
              <a:buClrTx/>
              <a:buSzTx/>
              <a:buNone/>
            </a:pPr>
            <a:r>
              <a:rPr lang="de-DE" altLang="de-DE" sz="1800" b="1" dirty="0"/>
              <a:t>Kärnten ist auf </a:t>
            </a:r>
            <a:r>
              <a:rPr lang="de-DE" altLang="de-DE" sz="1800" b="1" dirty="0" smtClean="0"/>
              <a:t>fünf Bistümer aufgeteilt</a:t>
            </a:r>
            <a:endParaRPr lang="de-DE" altLang="de-DE" sz="1800" b="1" dirty="0"/>
          </a:p>
        </p:txBody>
      </p:sp>
      <p:sp>
        <p:nvSpPr>
          <p:cNvPr id="133125" name="Text Box 5"/>
          <p:cNvSpPr txBox="1">
            <a:spLocks noChangeArrowheads="1"/>
          </p:cNvSpPr>
          <p:nvPr/>
        </p:nvSpPr>
        <p:spPr bwMode="auto">
          <a:xfrm>
            <a:off x="323208" y="5004274"/>
            <a:ext cx="27559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800" b="1" dirty="0"/>
              <a:t>Die </a:t>
            </a:r>
            <a:r>
              <a:rPr lang="de-DE" altLang="de-DE" sz="1800" b="1" dirty="0" smtClean="0"/>
              <a:t>Seelsorgesprengel sind </a:t>
            </a:r>
            <a:r>
              <a:rPr lang="de-DE" altLang="de-DE" sz="1800" b="1" dirty="0"/>
              <a:t>noch zu Beginn der Neuzeit teilweise riesengroß</a:t>
            </a:r>
          </a:p>
        </p:txBody>
      </p:sp>
      <p:sp>
        <p:nvSpPr>
          <p:cNvPr id="2" name="Textfeld 1"/>
          <p:cNvSpPr txBox="1"/>
          <p:nvPr/>
        </p:nvSpPr>
        <p:spPr>
          <a:xfrm>
            <a:off x="323850" y="2077391"/>
            <a:ext cx="1800200" cy="2169825"/>
          </a:xfrm>
          <a:prstGeom prst="rect">
            <a:avLst/>
          </a:prstGeom>
          <a:noFill/>
        </p:spPr>
        <p:txBody>
          <a:bodyPr wrap="square" rtlCol="0">
            <a:spAutoFit/>
          </a:bodyPr>
          <a:lstStyle/>
          <a:p>
            <a:pPr>
              <a:lnSpc>
                <a:spcPct val="150000"/>
              </a:lnSpc>
            </a:pPr>
            <a:r>
              <a:rPr lang="de-DE" altLang="de-DE" dirty="0"/>
              <a:t>Salzburg</a:t>
            </a:r>
          </a:p>
          <a:p>
            <a:pPr>
              <a:lnSpc>
                <a:spcPct val="150000"/>
              </a:lnSpc>
            </a:pPr>
            <a:r>
              <a:rPr lang="de-DE" altLang="de-DE" dirty="0" err="1"/>
              <a:t>Aquileia</a:t>
            </a:r>
            <a:endParaRPr lang="de-DE" altLang="de-DE" dirty="0"/>
          </a:p>
          <a:p>
            <a:pPr>
              <a:lnSpc>
                <a:spcPct val="150000"/>
              </a:lnSpc>
            </a:pPr>
            <a:r>
              <a:rPr lang="de-DE" altLang="de-DE" sz="1800" dirty="0" smtClean="0"/>
              <a:t>Gurk</a:t>
            </a:r>
          </a:p>
          <a:p>
            <a:pPr>
              <a:lnSpc>
                <a:spcPct val="150000"/>
              </a:lnSpc>
            </a:pPr>
            <a:r>
              <a:rPr lang="de-DE" altLang="de-DE" sz="1800" dirty="0" smtClean="0"/>
              <a:t>Lavant</a:t>
            </a:r>
          </a:p>
          <a:p>
            <a:pPr>
              <a:lnSpc>
                <a:spcPct val="150000"/>
              </a:lnSpc>
            </a:pPr>
            <a:r>
              <a:rPr lang="de-DE" altLang="de-DE" sz="1800" dirty="0" smtClean="0"/>
              <a:t>Jesuitendistrikt</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4"/>
                                        </p:tgtEl>
                                        <p:attrNameLst>
                                          <p:attrName>style.visibility</p:attrName>
                                        </p:attrNameLst>
                                      </p:cBhvr>
                                      <p:to>
                                        <p:strVal val="visible"/>
                                      </p:to>
                                    </p:set>
                                    <p:anim calcmode="lin" valueType="num">
                                      <p:cBhvr additive="base">
                                        <p:cTn id="7" dur="500" fill="hold"/>
                                        <p:tgtEl>
                                          <p:spTgt spid="133124"/>
                                        </p:tgtEl>
                                        <p:attrNameLst>
                                          <p:attrName>ppt_x</p:attrName>
                                        </p:attrNameLst>
                                      </p:cBhvr>
                                      <p:tavLst>
                                        <p:tav tm="0">
                                          <p:val>
                                            <p:strVal val="0-#ppt_w/2"/>
                                          </p:val>
                                        </p:tav>
                                        <p:tav tm="100000">
                                          <p:val>
                                            <p:strVal val="#ppt_x"/>
                                          </p:val>
                                        </p:tav>
                                      </p:tavLst>
                                    </p:anim>
                                    <p:anim calcmode="lin" valueType="num">
                                      <p:cBhvr additive="base">
                                        <p:cTn id="8" dur="500" fill="hold"/>
                                        <p:tgtEl>
                                          <p:spTgt spid="1331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3125"/>
                                        </p:tgtEl>
                                        <p:attrNameLst>
                                          <p:attrName>style.visibility</p:attrName>
                                        </p:attrNameLst>
                                      </p:cBhvr>
                                      <p:to>
                                        <p:strVal val="visible"/>
                                      </p:to>
                                    </p:set>
                                    <p:anim calcmode="lin" valueType="num">
                                      <p:cBhvr additive="base">
                                        <p:cTn id="43" dur="500" fill="hold"/>
                                        <p:tgtEl>
                                          <p:spTgt spid="133125"/>
                                        </p:tgtEl>
                                        <p:attrNameLst>
                                          <p:attrName>ppt_x</p:attrName>
                                        </p:attrNameLst>
                                      </p:cBhvr>
                                      <p:tavLst>
                                        <p:tav tm="0">
                                          <p:val>
                                            <p:strVal val="0-#ppt_w/2"/>
                                          </p:val>
                                        </p:tav>
                                        <p:tav tm="100000">
                                          <p:val>
                                            <p:strVal val="#ppt_x"/>
                                          </p:val>
                                        </p:tav>
                                      </p:tavLst>
                                    </p:anim>
                                    <p:anim calcmode="lin" valueType="num">
                                      <p:cBhvr additive="base">
                                        <p:cTn id="44" dur="500" fill="hold"/>
                                        <p:tgtEl>
                                          <p:spTgt spid="133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p:bldP spid="133125"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50825" y="422275"/>
            <a:ext cx="7239000" cy="990600"/>
          </a:xfrm>
        </p:spPr>
        <p:txBody>
          <a:bodyPr/>
          <a:lstStyle/>
          <a:p>
            <a:pPr eaLnBrk="1" hangingPunct="1"/>
            <a:r>
              <a:rPr lang="de-DE" altLang="de-DE" sz="2800" b="1" dirty="0" smtClean="0"/>
              <a:t>Der Geheimprotestantismus</a:t>
            </a:r>
            <a:r>
              <a:rPr lang="de-DE" altLang="de-DE" sz="3600" b="1" dirty="0" smtClean="0"/>
              <a:t/>
            </a:r>
            <a:br>
              <a:rPr lang="de-DE" altLang="de-DE" sz="3600" b="1" dirty="0" smtClean="0"/>
            </a:br>
            <a:r>
              <a:rPr lang="de-DE" altLang="de-DE" sz="2000" b="1" dirty="0" smtClean="0"/>
              <a:t>Die politische Verwaltung Kärntens</a:t>
            </a:r>
          </a:p>
        </p:txBody>
      </p:sp>
      <p:pic>
        <p:nvPicPr>
          <p:cNvPr id="134149" name="Picture 5" descr="Landgerichtskart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19" y="3954756"/>
            <a:ext cx="5495255" cy="260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4038600" y="64754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de-DE" altLang="de-DE" sz="1600" b="1"/>
          </a:p>
        </p:txBody>
      </p:sp>
      <p:sp>
        <p:nvSpPr>
          <p:cNvPr id="134152" name="Text Box 8"/>
          <p:cNvSpPr txBox="1">
            <a:spLocks noChangeArrowheads="1"/>
          </p:cNvSpPr>
          <p:nvPr/>
        </p:nvSpPr>
        <p:spPr bwMode="auto">
          <a:xfrm>
            <a:off x="323850" y="1484313"/>
            <a:ext cx="801211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r>
              <a:rPr lang="de-DE" altLang="de-DE" sz="1800" b="1" dirty="0"/>
              <a:t>Der habsburgische Landesfürst residiert nicht im Land</a:t>
            </a:r>
          </a:p>
          <a:p>
            <a:pPr eaLnBrk="1" hangingPunct="1">
              <a:spcBef>
                <a:spcPct val="0"/>
              </a:spcBef>
              <a:buClrTx/>
              <a:buSzTx/>
              <a:buFontTx/>
              <a:buChar char="•"/>
            </a:pPr>
            <a:r>
              <a:rPr lang="de-DE" altLang="de-DE" sz="1800" b="1" dirty="0"/>
              <a:t>Kärnten ist der innerösterreichischen Regierung in Graz unterstellt</a:t>
            </a:r>
          </a:p>
          <a:p>
            <a:pPr eaLnBrk="1" hangingPunct="1">
              <a:spcBef>
                <a:spcPct val="0"/>
              </a:spcBef>
              <a:buClrTx/>
              <a:buSzTx/>
              <a:buFontTx/>
              <a:buChar char="•"/>
            </a:pPr>
            <a:r>
              <a:rPr lang="de-DE" altLang="de-DE" sz="1800" b="1" dirty="0"/>
              <a:t>In Kärnten wird der Landesfürst durch einen Landeshauptmann vertreten der über keinen Verwaltungsapparat verfügt</a:t>
            </a:r>
          </a:p>
          <a:p>
            <a:pPr eaLnBrk="1" hangingPunct="1">
              <a:spcBef>
                <a:spcPct val="0"/>
              </a:spcBef>
              <a:buClrTx/>
              <a:buSzTx/>
              <a:buFontTx/>
              <a:buChar char="•"/>
            </a:pPr>
            <a:r>
              <a:rPr lang="de-DE" altLang="de-DE" sz="1800" b="1" dirty="0"/>
              <a:t>Der Landesfürst und seine Vertretung haben keine direkte Zugriffsmöglichkeit auf die bäuerliche Bevölkerung des Landes</a:t>
            </a:r>
          </a:p>
          <a:p>
            <a:pPr eaLnBrk="1" hangingPunct="1">
              <a:spcBef>
                <a:spcPct val="0"/>
              </a:spcBef>
              <a:buClrTx/>
              <a:buSzTx/>
              <a:buFontTx/>
              <a:buChar char="•"/>
            </a:pPr>
            <a:r>
              <a:rPr lang="de-DE" altLang="de-DE" sz="1800" b="1" dirty="0"/>
              <a:t>Die Bauern sind zum überwiegenden Teil Untertanen von Grundherrschaften</a:t>
            </a:r>
          </a:p>
          <a:p>
            <a:pPr eaLnBrk="1" hangingPunct="1">
              <a:spcBef>
                <a:spcPct val="0"/>
              </a:spcBef>
              <a:buClrTx/>
              <a:buSzTx/>
              <a:buFontTx/>
              <a:buChar char="•"/>
            </a:pPr>
            <a:r>
              <a:rPr lang="de-DE" altLang="de-DE" sz="1800" b="1" dirty="0"/>
              <a:t>Die Grundherren üben sämtliche Verwaltungs- und Gerichtsfunktionen aus</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4152">
                                            <p:txEl>
                                              <p:pRg st="0" end="0"/>
                                            </p:txEl>
                                          </p:spTgt>
                                        </p:tgtEl>
                                        <p:attrNameLst>
                                          <p:attrName>style.visibility</p:attrName>
                                        </p:attrNameLst>
                                      </p:cBhvr>
                                      <p:to>
                                        <p:strVal val="visible"/>
                                      </p:to>
                                    </p:set>
                                    <p:anim calcmode="lin" valueType="num">
                                      <p:cBhvr additive="base">
                                        <p:cTn id="7" dur="500" fill="hold"/>
                                        <p:tgtEl>
                                          <p:spTgt spid="1341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41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4152">
                                            <p:txEl>
                                              <p:pRg st="1" end="1"/>
                                            </p:txEl>
                                          </p:spTgt>
                                        </p:tgtEl>
                                        <p:attrNameLst>
                                          <p:attrName>style.visibility</p:attrName>
                                        </p:attrNameLst>
                                      </p:cBhvr>
                                      <p:to>
                                        <p:strVal val="visible"/>
                                      </p:to>
                                    </p:set>
                                    <p:anim calcmode="lin" valueType="num">
                                      <p:cBhvr additive="base">
                                        <p:cTn id="13" dur="500" fill="hold"/>
                                        <p:tgtEl>
                                          <p:spTgt spid="13415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41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4152">
                                            <p:txEl>
                                              <p:pRg st="2" end="2"/>
                                            </p:txEl>
                                          </p:spTgt>
                                        </p:tgtEl>
                                        <p:attrNameLst>
                                          <p:attrName>style.visibility</p:attrName>
                                        </p:attrNameLst>
                                      </p:cBhvr>
                                      <p:to>
                                        <p:strVal val="visible"/>
                                      </p:to>
                                    </p:set>
                                    <p:anim calcmode="lin" valueType="num">
                                      <p:cBhvr additive="base">
                                        <p:cTn id="19" dur="500" fill="hold"/>
                                        <p:tgtEl>
                                          <p:spTgt spid="13415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41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4152">
                                            <p:txEl>
                                              <p:pRg st="3" end="3"/>
                                            </p:txEl>
                                          </p:spTgt>
                                        </p:tgtEl>
                                        <p:attrNameLst>
                                          <p:attrName>style.visibility</p:attrName>
                                        </p:attrNameLst>
                                      </p:cBhvr>
                                      <p:to>
                                        <p:strVal val="visible"/>
                                      </p:to>
                                    </p:set>
                                    <p:anim calcmode="lin" valueType="num">
                                      <p:cBhvr additive="base">
                                        <p:cTn id="25" dur="500" fill="hold"/>
                                        <p:tgtEl>
                                          <p:spTgt spid="13415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41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4152">
                                            <p:txEl>
                                              <p:pRg st="4" end="4"/>
                                            </p:txEl>
                                          </p:spTgt>
                                        </p:tgtEl>
                                        <p:attrNameLst>
                                          <p:attrName>style.visibility</p:attrName>
                                        </p:attrNameLst>
                                      </p:cBhvr>
                                      <p:to>
                                        <p:strVal val="visible"/>
                                      </p:to>
                                    </p:set>
                                    <p:anim calcmode="lin" valueType="num">
                                      <p:cBhvr additive="base">
                                        <p:cTn id="31" dur="500" fill="hold"/>
                                        <p:tgtEl>
                                          <p:spTgt spid="13415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41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4152">
                                            <p:txEl>
                                              <p:pRg st="5" end="5"/>
                                            </p:txEl>
                                          </p:spTgt>
                                        </p:tgtEl>
                                        <p:attrNameLst>
                                          <p:attrName>style.visibility</p:attrName>
                                        </p:attrNameLst>
                                      </p:cBhvr>
                                      <p:to>
                                        <p:strVal val="visible"/>
                                      </p:to>
                                    </p:set>
                                    <p:anim calcmode="lin" valueType="num">
                                      <p:cBhvr additive="base">
                                        <p:cTn id="37" dur="500" fill="hold"/>
                                        <p:tgtEl>
                                          <p:spTgt spid="13415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415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79388" y="630238"/>
            <a:ext cx="8785225" cy="1143000"/>
          </a:xfrm>
        </p:spPr>
        <p:txBody>
          <a:bodyPr/>
          <a:lstStyle/>
          <a:p>
            <a:pPr eaLnBrk="1" hangingPunct="1"/>
            <a:r>
              <a:rPr lang="de-DE" altLang="de-DE" sz="2800" b="1" dirty="0" smtClean="0">
                <a:solidFill>
                  <a:srgbClr val="000000"/>
                </a:solidFill>
              </a:rPr>
              <a:t>Der Geheimprotestantismus</a:t>
            </a:r>
            <a:br>
              <a:rPr lang="de-DE" altLang="de-DE" sz="2800" b="1" dirty="0" smtClean="0">
                <a:solidFill>
                  <a:srgbClr val="000000"/>
                </a:solidFill>
              </a:rPr>
            </a:br>
            <a:r>
              <a:rPr lang="de-DE" altLang="de-DE" sz="2000" b="1" dirty="0" smtClean="0"/>
              <a:t>Nach 1600/1604: Kärnten offiziell katholisch </a:t>
            </a:r>
            <a:br>
              <a:rPr lang="de-DE" altLang="de-DE" sz="2000" b="1" dirty="0" smtClean="0"/>
            </a:br>
            <a:r>
              <a:rPr lang="de-DE" altLang="de-DE" sz="2000" b="1" dirty="0" smtClean="0"/>
              <a:t>in der Praxis weiterhin weitgehend evangelisch</a:t>
            </a:r>
          </a:p>
        </p:txBody>
      </p:sp>
      <p:sp>
        <p:nvSpPr>
          <p:cNvPr id="106502" name="Text Box 6"/>
          <p:cNvSpPr txBox="1">
            <a:spLocks noChangeArrowheads="1"/>
          </p:cNvSpPr>
          <p:nvPr/>
        </p:nvSpPr>
        <p:spPr bwMode="auto">
          <a:xfrm>
            <a:off x="250825" y="1925826"/>
            <a:ext cx="5329238"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t>Katholisch sind ab 1604 die Landeshauptleute, der landständische Adel ist weiterhin evangelisch</a:t>
            </a:r>
          </a:p>
          <a:p>
            <a:pPr eaLnBrk="1" hangingPunct="1">
              <a:spcBef>
                <a:spcPct val="0"/>
              </a:spcBef>
              <a:spcAft>
                <a:spcPts val="600"/>
              </a:spcAft>
              <a:buClrTx/>
              <a:buSzTx/>
              <a:buFontTx/>
              <a:buNone/>
            </a:pPr>
            <a:r>
              <a:rPr lang="de-DE" altLang="de-DE" sz="1800" dirty="0"/>
              <a:t>Unter dem Schutz des Adels bleiben auch das Bürgertum in den Städten und die bäuerliche Bevölkerung protestantisch</a:t>
            </a:r>
          </a:p>
          <a:p>
            <a:pPr eaLnBrk="1" hangingPunct="1">
              <a:spcBef>
                <a:spcPct val="0"/>
              </a:spcBef>
              <a:spcAft>
                <a:spcPts val="0"/>
              </a:spcAft>
              <a:buClrTx/>
              <a:buSzTx/>
              <a:buFontTx/>
              <a:buNone/>
            </a:pPr>
            <a:r>
              <a:rPr lang="de-DE" altLang="de-DE" sz="1800" dirty="0"/>
              <a:t>Beispiele: 	</a:t>
            </a:r>
            <a:r>
              <a:rPr lang="de-DE" altLang="de-DE" sz="1600" dirty="0"/>
              <a:t>Klagenfurt</a:t>
            </a:r>
          </a:p>
          <a:p>
            <a:pPr eaLnBrk="1" hangingPunct="1">
              <a:spcBef>
                <a:spcPct val="0"/>
              </a:spcBef>
              <a:spcAft>
                <a:spcPts val="0"/>
              </a:spcAft>
              <a:buClrTx/>
              <a:buSzTx/>
              <a:buFontTx/>
              <a:buNone/>
            </a:pPr>
            <a:r>
              <a:rPr lang="de-DE" altLang="de-DE" sz="1600" dirty="0"/>
              <a:t>		St. Veit</a:t>
            </a:r>
          </a:p>
          <a:p>
            <a:pPr eaLnBrk="1" hangingPunct="1">
              <a:spcBef>
                <a:spcPct val="0"/>
              </a:spcBef>
              <a:spcAft>
                <a:spcPts val="0"/>
              </a:spcAft>
              <a:buClrTx/>
              <a:buSzTx/>
              <a:buFontTx/>
              <a:buNone/>
            </a:pPr>
            <a:r>
              <a:rPr lang="de-DE" altLang="de-DE" sz="1600" dirty="0"/>
              <a:t>		Wolfsberg</a:t>
            </a:r>
          </a:p>
          <a:p>
            <a:pPr eaLnBrk="1" hangingPunct="1">
              <a:spcBef>
                <a:spcPct val="0"/>
              </a:spcBef>
              <a:spcAft>
                <a:spcPts val="600"/>
              </a:spcAft>
              <a:buClrTx/>
              <a:buSzTx/>
              <a:buFontTx/>
              <a:buNone/>
            </a:pPr>
            <a:r>
              <a:rPr lang="de-DE" altLang="de-DE" sz="1600" dirty="0"/>
              <a:t>		</a:t>
            </a:r>
            <a:r>
              <a:rPr lang="de-DE" altLang="de-DE" sz="1600" dirty="0" smtClean="0"/>
              <a:t>Treffen</a:t>
            </a:r>
            <a:endParaRPr lang="de-DE" altLang="de-DE" sz="1600" dirty="0"/>
          </a:p>
          <a:p>
            <a:pPr eaLnBrk="1" hangingPunct="1">
              <a:spcBef>
                <a:spcPct val="0"/>
              </a:spcBef>
              <a:spcAft>
                <a:spcPts val="600"/>
              </a:spcAft>
              <a:buClrTx/>
              <a:buSzTx/>
              <a:buFontTx/>
              <a:buNone/>
            </a:pPr>
            <a:r>
              <a:rPr lang="de-DE" altLang="de-DE" sz="1800" dirty="0" smtClean="0"/>
              <a:t>Haupthindernisse </a:t>
            </a:r>
            <a:r>
              <a:rPr lang="de-DE" altLang="de-DE" sz="1800" dirty="0"/>
              <a:t>für die </a:t>
            </a:r>
            <a:r>
              <a:rPr lang="de-DE" altLang="de-DE" sz="1800" dirty="0" err="1"/>
              <a:t>Rekatholisierung</a:t>
            </a:r>
            <a:r>
              <a:rPr lang="de-DE" altLang="de-DE" sz="1800" dirty="0"/>
              <a:t> sind:</a:t>
            </a:r>
          </a:p>
          <a:p>
            <a:pPr eaLnBrk="1" hangingPunct="1">
              <a:spcBef>
                <a:spcPct val="0"/>
              </a:spcBef>
              <a:spcAft>
                <a:spcPts val="600"/>
              </a:spcAft>
              <a:buClrTx/>
              <a:buSzTx/>
              <a:buFontTx/>
              <a:buNone/>
            </a:pPr>
            <a:r>
              <a:rPr lang="de-DE" altLang="de-DE" sz="1800" dirty="0"/>
              <a:t>der evangelische Adel</a:t>
            </a:r>
          </a:p>
          <a:p>
            <a:pPr eaLnBrk="1" hangingPunct="1">
              <a:spcBef>
                <a:spcPct val="0"/>
              </a:spcBef>
              <a:spcAft>
                <a:spcPts val="600"/>
              </a:spcAft>
              <a:buClrTx/>
              <a:buSzTx/>
              <a:buFontTx/>
              <a:buNone/>
            </a:pPr>
            <a:r>
              <a:rPr lang="de-DE" altLang="de-DE" sz="1800" dirty="0"/>
              <a:t>die kirchliche und weltliche Verwaltungssituation</a:t>
            </a:r>
          </a:p>
          <a:p>
            <a:pPr eaLnBrk="1" hangingPunct="1">
              <a:spcBef>
                <a:spcPct val="0"/>
              </a:spcBef>
              <a:spcAft>
                <a:spcPts val="600"/>
              </a:spcAft>
              <a:buClrTx/>
              <a:buSzTx/>
              <a:buFontTx/>
              <a:buNone/>
            </a:pPr>
            <a:r>
              <a:rPr lang="de-DE" altLang="de-DE" sz="1800" dirty="0"/>
              <a:t>die Nicht-Durchführung der landesfürstlichen </a:t>
            </a:r>
            <a:r>
              <a:rPr lang="de-DE" altLang="de-DE" sz="1800" dirty="0" err="1"/>
              <a:t>Rekatholisierungbestimmungen</a:t>
            </a:r>
            <a:r>
              <a:rPr lang="de-DE" altLang="de-DE" sz="1800" dirty="0"/>
              <a:t> durch viele – auch katholische - </a:t>
            </a:r>
            <a:r>
              <a:rPr lang="de-DE" altLang="de-DE" sz="1800" dirty="0" smtClean="0"/>
              <a:t>Grundherren</a:t>
            </a:r>
            <a:r>
              <a:rPr lang="de-DE" altLang="de-DE" sz="1800" dirty="0"/>
              <a:t>		</a:t>
            </a:r>
          </a:p>
        </p:txBody>
      </p:sp>
      <p:pic>
        <p:nvPicPr>
          <p:cNvPr id="19460"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8145" y="1941591"/>
            <a:ext cx="3309194" cy="49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502">
                                            <p:txEl>
                                              <p:pRg st="0" end="0"/>
                                            </p:txEl>
                                          </p:spTgt>
                                        </p:tgtEl>
                                        <p:attrNameLst>
                                          <p:attrName>style.visibility</p:attrName>
                                        </p:attrNameLst>
                                      </p:cBhvr>
                                      <p:to>
                                        <p:strVal val="visible"/>
                                      </p:to>
                                    </p:set>
                                    <p:anim calcmode="lin" valueType="num">
                                      <p:cBhvr additive="base">
                                        <p:cTn id="7" dur="500" fill="hold"/>
                                        <p:tgtEl>
                                          <p:spTgt spid="10650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5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6502">
                                            <p:txEl>
                                              <p:pRg st="1" end="1"/>
                                            </p:txEl>
                                          </p:spTgt>
                                        </p:tgtEl>
                                        <p:attrNameLst>
                                          <p:attrName>style.visibility</p:attrName>
                                        </p:attrNameLst>
                                      </p:cBhvr>
                                      <p:to>
                                        <p:strVal val="visible"/>
                                      </p:to>
                                    </p:set>
                                    <p:anim calcmode="lin" valueType="num">
                                      <p:cBhvr additive="base">
                                        <p:cTn id="13" dur="500" fill="hold"/>
                                        <p:tgtEl>
                                          <p:spTgt spid="10650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5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502">
                                            <p:txEl>
                                              <p:pRg st="2" end="2"/>
                                            </p:txEl>
                                          </p:spTgt>
                                        </p:tgtEl>
                                        <p:attrNameLst>
                                          <p:attrName>style.visibility</p:attrName>
                                        </p:attrNameLst>
                                      </p:cBhvr>
                                      <p:to>
                                        <p:strVal val="visible"/>
                                      </p:to>
                                    </p:set>
                                    <p:anim calcmode="lin" valueType="num">
                                      <p:cBhvr additive="base">
                                        <p:cTn id="19" dur="500" fill="hold"/>
                                        <p:tgtEl>
                                          <p:spTgt spid="10650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65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6502">
                                            <p:txEl>
                                              <p:pRg st="3" end="3"/>
                                            </p:txEl>
                                          </p:spTgt>
                                        </p:tgtEl>
                                        <p:attrNameLst>
                                          <p:attrName>style.visibility</p:attrName>
                                        </p:attrNameLst>
                                      </p:cBhvr>
                                      <p:to>
                                        <p:strVal val="visible"/>
                                      </p:to>
                                    </p:set>
                                    <p:anim calcmode="lin" valueType="num">
                                      <p:cBhvr additive="base">
                                        <p:cTn id="25" dur="500" fill="hold"/>
                                        <p:tgtEl>
                                          <p:spTgt spid="10650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65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502">
                                            <p:txEl>
                                              <p:pRg st="4" end="4"/>
                                            </p:txEl>
                                          </p:spTgt>
                                        </p:tgtEl>
                                        <p:attrNameLst>
                                          <p:attrName>style.visibility</p:attrName>
                                        </p:attrNameLst>
                                      </p:cBhvr>
                                      <p:to>
                                        <p:strVal val="visible"/>
                                      </p:to>
                                    </p:set>
                                    <p:anim calcmode="lin" valueType="num">
                                      <p:cBhvr additive="base">
                                        <p:cTn id="31" dur="500" fill="hold"/>
                                        <p:tgtEl>
                                          <p:spTgt spid="10650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650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6502">
                                            <p:txEl>
                                              <p:pRg st="5" end="5"/>
                                            </p:txEl>
                                          </p:spTgt>
                                        </p:tgtEl>
                                        <p:attrNameLst>
                                          <p:attrName>style.visibility</p:attrName>
                                        </p:attrNameLst>
                                      </p:cBhvr>
                                      <p:to>
                                        <p:strVal val="visible"/>
                                      </p:to>
                                    </p:set>
                                    <p:anim calcmode="lin" valueType="num">
                                      <p:cBhvr additive="base">
                                        <p:cTn id="37" dur="500" fill="hold"/>
                                        <p:tgtEl>
                                          <p:spTgt spid="10650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650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6502">
                                            <p:txEl>
                                              <p:pRg st="6" end="6"/>
                                            </p:txEl>
                                          </p:spTgt>
                                        </p:tgtEl>
                                        <p:attrNameLst>
                                          <p:attrName>style.visibility</p:attrName>
                                        </p:attrNameLst>
                                      </p:cBhvr>
                                      <p:to>
                                        <p:strVal val="visible"/>
                                      </p:to>
                                    </p:set>
                                    <p:anim calcmode="lin" valueType="num">
                                      <p:cBhvr additive="base">
                                        <p:cTn id="43" dur="500" fill="hold"/>
                                        <p:tgtEl>
                                          <p:spTgt spid="10650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650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6502">
                                            <p:txEl>
                                              <p:pRg st="7" end="7"/>
                                            </p:txEl>
                                          </p:spTgt>
                                        </p:tgtEl>
                                        <p:attrNameLst>
                                          <p:attrName>style.visibility</p:attrName>
                                        </p:attrNameLst>
                                      </p:cBhvr>
                                      <p:to>
                                        <p:strVal val="visible"/>
                                      </p:to>
                                    </p:set>
                                    <p:anim calcmode="lin" valueType="num">
                                      <p:cBhvr additive="base">
                                        <p:cTn id="49" dur="500" fill="hold"/>
                                        <p:tgtEl>
                                          <p:spTgt spid="10650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650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6502">
                                            <p:txEl>
                                              <p:pRg st="8" end="8"/>
                                            </p:txEl>
                                          </p:spTgt>
                                        </p:tgtEl>
                                        <p:attrNameLst>
                                          <p:attrName>style.visibility</p:attrName>
                                        </p:attrNameLst>
                                      </p:cBhvr>
                                      <p:to>
                                        <p:strVal val="visible"/>
                                      </p:to>
                                    </p:set>
                                    <p:anim calcmode="lin" valueType="num">
                                      <p:cBhvr additive="base">
                                        <p:cTn id="55" dur="500" fill="hold"/>
                                        <p:tgtEl>
                                          <p:spTgt spid="10650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0650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06502">
                                            <p:txEl>
                                              <p:pRg st="9" end="9"/>
                                            </p:txEl>
                                          </p:spTgt>
                                        </p:tgtEl>
                                        <p:attrNameLst>
                                          <p:attrName>style.visibility</p:attrName>
                                        </p:attrNameLst>
                                      </p:cBhvr>
                                      <p:to>
                                        <p:strVal val="visible"/>
                                      </p:to>
                                    </p:set>
                                    <p:anim calcmode="lin" valueType="num">
                                      <p:cBhvr additive="base">
                                        <p:cTn id="61" dur="500" fill="hold"/>
                                        <p:tgtEl>
                                          <p:spTgt spid="10650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0650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a:xfrm>
            <a:off x="468313" y="701675"/>
            <a:ext cx="7772400" cy="1143000"/>
          </a:xfrm>
        </p:spPr>
        <p:txBody>
          <a:bodyPr/>
          <a:lstStyle/>
          <a:p>
            <a:pPr eaLnBrk="1" hangingPunct="1"/>
            <a:r>
              <a:rPr lang="de-DE" altLang="de-DE" sz="2800" b="1" dirty="0" smtClean="0">
                <a:solidFill>
                  <a:srgbClr val="000000"/>
                </a:solidFill>
              </a:rPr>
              <a:t>Der Geheimprotestantismus</a:t>
            </a:r>
            <a:br>
              <a:rPr lang="de-DE" altLang="de-DE" sz="2800" b="1" dirty="0" smtClean="0">
                <a:solidFill>
                  <a:srgbClr val="000000"/>
                </a:solidFill>
              </a:rPr>
            </a:br>
            <a:r>
              <a:rPr lang="de-DE" altLang="de-DE" sz="2000" b="1" dirty="0" smtClean="0"/>
              <a:t>Schwierigkeiten bei der Umsetzung gegenreformatorischer Maßnahmen</a:t>
            </a:r>
          </a:p>
        </p:txBody>
      </p:sp>
      <p:sp>
        <p:nvSpPr>
          <p:cNvPr id="107523" name="Text Box 1027"/>
          <p:cNvSpPr txBox="1">
            <a:spLocks noChangeArrowheads="1"/>
          </p:cNvSpPr>
          <p:nvPr/>
        </p:nvSpPr>
        <p:spPr bwMode="auto">
          <a:xfrm>
            <a:off x="250825" y="2300287"/>
            <a:ext cx="8569647"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lvl="1" eaLnBrk="1" hangingPunct="1">
              <a:spcBef>
                <a:spcPct val="0"/>
              </a:spcBef>
              <a:spcAft>
                <a:spcPts val="600"/>
              </a:spcAft>
              <a:buClrTx/>
              <a:buSzTx/>
              <a:buFont typeface="Wingdings" pitchFamily="2" charset="2"/>
              <a:buNone/>
            </a:pPr>
            <a:r>
              <a:rPr lang="de-DE" altLang="de-DE" sz="1800" b="1" dirty="0" err="1"/>
              <a:t>Bambergische</a:t>
            </a:r>
            <a:r>
              <a:rPr lang="de-DE" altLang="de-DE" sz="1800" b="1" dirty="0"/>
              <a:t> </a:t>
            </a:r>
            <a:r>
              <a:rPr lang="de-DE" altLang="de-DE" sz="1800" b="1" dirty="0" smtClean="0"/>
              <a:t>Herrschaften:</a:t>
            </a:r>
            <a:r>
              <a:rPr lang="de-DE" altLang="de-DE" sz="1800" b="1" dirty="0"/>
              <a:t>	</a:t>
            </a:r>
            <a:r>
              <a:rPr lang="de-DE" altLang="de-DE" sz="1800" dirty="0" smtClean="0"/>
              <a:t>1611 - </a:t>
            </a:r>
            <a:r>
              <a:rPr lang="de-DE" altLang="de-DE" sz="1800" dirty="0"/>
              <a:t>nur Katholiken dürfen als Untertanen aufgenommen </a:t>
            </a:r>
            <a:r>
              <a:rPr lang="de-DE" altLang="de-DE" sz="1800" dirty="0" smtClean="0"/>
              <a:t>werden; Hausvisitationen </a:t>
            </a:r>
            <a:r>
              <a:rPr lang="de-DE" altLang="de-DE" sz="1800" dirty="0"/>
              <a:t>und Abnahme lutherischer </a:t>
            </a:r>
            <a:r>
              <a:rPr lang="de-DE" altLang="de-DE" sz="1800" dirty="0" err="1" smtClean="0"/>
              <a:t>Bücher;Verzeichnisse</a:t>
            </a:r>
            <a:r>
              <a:rPr lang="de-DE" altLang="de-DE" sz="1800" dirty="0" smtClean="0"/>
              <a:t> </a:t>
            </a:r>
            <a:r>
              <a:rPr lang="de-DE" altLang="de-DE" sz="1800" dirty="0"/>
              <a:t>der Osterbeichten und </a:t>
            </a:r>
            <a:r>
              <a:rPr lang="de-DE" altLang="de-DE" sz="1800" dirty="0" smtClean="0"/>
              <a:t>–</a:t>
            </a:r>
            <a:r>
              <a:rPr lang="de-DE" altLang="de-DE" sz="1800" dirty="0" err="1" smtClean="0"/>
              <a:t>kommunionen</a:t>
            </a:r>
            <a:endParaRPr lang="de-DE" altLang="de-DE" sz="1800" dirty="0"/>
          </a:p>
          <a:p>
            <a:pPr lvl="1" eaLnBrk="1" hangingPunct="1">
              <a:spcBef>
                <a:spcPct val="0"/>
              </a:spcBef>
              <a:spcAft>
                <a:spcPts val="600"/>
              </a:spcAft>
              <a:buClrTx/>
              <a:buSzTx/>
              <a:buFont typeface="Wingdings" pitchFamily="2" charset="2"/>
              <a:buNone/>
            </a:pPr>
            <a:r>
              <a:rPr lang="de-DE" altLang="de-DE" sz="1800" b="1" dirty="0" smtClean="0"/>
              <a:t>Herrschaft Gmünd: </a:t>
            </a:r>
            <a:r>
              <a:rPr lang="de-DE" altLang="de-DE" sz="1800" dirty="0" smtClean="0"/>
              <a:t>bis </a:t>
            </a:r>
            <a:r>
              <a:rPr lang="de-DE" altLang="de-DE" sz="1800" dirty="0"/>
              <a:t>1601 sind </a:t>
            </a:r>
            <a:r>
              <a:rPr lang="de-DE" altLang="de-DE" sz="1800" dirty="0" err="1"/>
              <a:t>Khevenhüller</a:t>
            </a:r>
            <a:r>
              <a:rPr lang="de-DE" altLang="de-DE" sz="1800" dirty="0"/>
              <a:t> </a:t>
            </a:r>
            <a:r>
              <a:rPr lang="de-DE" altLang="de-DE" sz="1800" dirty="0" smtClean="0"/>
              <a:t>Pfandinhaber, 1601/11 </a:t>
            </a:r>
            <a:r>
              <a:rPr lang="de-DE" altLang="de-DE" sz="1800" dirty="0"/>
              <a:t>Verpfändung/Verkauf an Rudolf von </a:t>
            </a:r>
            <a:r>
              <a:rPr lang="de-DE" altLang="de-DE" sz="1800" dirty="0" err="1" smtClean="0"/>
              <a:t>Raitenau</a:t>
            </a:r>
            <a:r>
              <a:rPr lang="de-DE" altLang="de-DE" sz="1800" dirty="0" smtClean="0"/>
              <a:t>, keine </a:t>
            </a:r>
            <a:r>
              <a:rPr lang="de-DE" altLang="de-DE" sz="1800" dirty="0"/>
              <a:t>gegenreformatorischen </a:t>
            </a:r>
            <a:r>
              <a:rPr lang="de-DE" altLang="de-DE" sz="1800" dirty="0" smtClean="0"/>
              <a:t>Maßnahmen, Gegenreformation </a:t>
            </a:r>
            <a:r>
              <a:rPr lang="de-DE" altLang="de-DE" sz="1800" dirty="0"/>
              <a:t>setzt erst nach 1639 (</a:t>
            </a:r>
            <a:r>
              <a:rPr lang="de-DE" altLang="de-DE" sz="1800" dirty="0" err="1"/>
              <a:t>Lodron</a:t>
            </a:r>
            <a:r>
              <a:rPr lang="de-DE" altLang="de-DE" sz="1800" dirty="0"/>
              <a:t>) </a:t>
            </a:r>
            <a:r>
              <a:rPr lang="de-DE" altLang="de-DE" sz="1800" dirty="0" smtClean="0"/>
              <a:t>ein</a:t>
            </a:r>
          </a:p>
          <a:p>
            <a:pPr lvl="1" eaLnBrk="1" hangingPunct="1">
              <a:spcBef>
                <a:spcPct val="0"/>
              </a:spcBef>
              <a:spcAft>
                <a:spcPts val="600"/>
              </a:spcAft>
              <a:buClrTx/>
              <a:buSzTx/>
              <a:buFont typeface="Wingdings" pitchFamily="2" charset="2"/>
              <a:buNone/>
            </a:pPr>
            <a:r>
              <a:rPr lang="de-DE" altLang="de-DE" sz="1800" b="1" dirty="0" smtClean="0"/>
              <a:t>Grafschaft </a:t>
            </a:r>
            <a:r>
              <a:rPr lang="de-DE" altLang="de-DE" sz="1800" b="1" dirty="0" err="1" smtClean="0"/>
              <a:t>Ortenburg</a:t>
            </a:r>
            <a:r>
              <a:rPr lang="de-DE" altLang="de-DE" sz="1800" b="1" dirty="0" smtClean="0"/>
              <a:t>: </a:t>
            </a:r>
            <a:r>
              <a:rPr lang="de-DE" altLang="de-DE" sz="1800" dirty="0" smtClean="0"/>
              <a:t>obwohl </a:t>
            </a:r>
            <a:r>
              <a:rPr lang="de-DE" altLang="de-DE" sz="1800" dirty="0"/>
              <a:t>Inhaber (Salamanca) katholisch, kein </a:t>
            </a:r>
            <a:r>
              <a:rPr lang="de-DE" altLang="de-DE" sz="1800" dirty="0" smtClean="0"/>
              <a:t>Reformationsdruck</a:t>
            </a:r>
          </a:p>
          <a:p>
            <a:pPr lvl="1" eaLnBrk="1" hangingPunct="1">
              <a:spcBef>
                <a:spcPct val="0"/>
              </a:spcBef>
              <a:spcAft>
                <a:spcPts val="600"/>
              </a:spcAft>
              <a:buClrTx/>
              <a:buSzTx/>
              <a:buFont typeface="Wingdings" pitchFamily="2" charset="2"/>
              <a:buNone/>
            </a:pPr>
            <a:r>
              <a:rPr lang="de-DE" altLang="de-DE" sz="1800" b="1" dirty="0" smtClean="0"/>
              <a:t>Jesuitenherrschaft </a:t>
            </a:r>
            <a:r>
              <a:rPr lang="de-DE" altLang="de-DE" sz="1800" b="1" dirty="0" err="1" smtClean="0"/>
              <a:t>Millstatt</a:t>
            </a:r>
            <a:r>
              <a:rPr lang="de-DE" altLang="de-DE" sz="1800" b="1" dirty="0" smtClean="0"/>
              <a:t>: </a:t>
            </a:r>
            <a:r>
              <a:rPr lang="de-DE" altLang="de-DE" sz="1800" dirty="0" smtClean="0"/>
              <a:t>Verleugnung </a:t>
            </a:r>
            <a:r>
              <a:rPr lang="de-DE" altLang="de-DE" sz="1800" dirty="0"/>
              <a:t>von Protestanten nach </a:t>
            </a:r>
            <a:r>
              <a:rPr lang="de-DE" altLang="de-DE" sz="1800" dirty="0" smtClean="0"/>
              <a:t>außen, laue </a:t>
            </a:r>
            <a:r>
              <a:rPr lang="de-DE" altLang="de-DE" sz="1800" dirty="0"/>
              <a:t>Maßnahmen nach </a:t>
            </a:r>
            <a:r>
              <a:rPr lang="de-DE" altLang="de-DE" sz="1800" dirty="0" smtClean="0"/>
              <a:t>innen</a:t>
            </a:r>
            <a:endParaRPr lang="de-DE" altLang="de-DE" sz="1800" dirty="0"/>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7523">
                                            <p:txEl>
                                              <p:pRg st="3" end="3"/>
                                            </p:txEl>
                                          </p:spTgt>
                                        </p:tgtEl>
                                        <p:attrNameLst>
                                          <p:attrName>style.visibility</p:attrName>
                                        </p:attrNameLst>
                                      </p:cBhvr>
                                      <p:to>
                                        <p:strVal val="visible"/>
                                      </p:to>
                                    </p:set>
                                    <p:anim calcmode="lin" valueType="num">
                                      <p:cBhvr additive="base">
                                        <p:cTn id="25"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 y="549275"/>
            <a:ext cx="9067800" cy="1447800"/>
          </a:xfrm>
        </p:spPr>
        <p:txBody>
          <a:bodyPr/>
          <a:lstStyle/>
          <a:p>
            <a:pPr eaLnBrk="1" hangingPunct="1"/>
            <a:r>
              <a:rPr lang="de-DE" altLang="de-DE" sz="2800" b="1" dirty="0" smtClean="0"/>
              <a:t>Gliederung</a:t>
            </a:r>
            <a:br>
              <a:rPr lang="de-DE" altLang="de-DE" sz="2800" b="1" dirty="0" smtClean="0"/>
            </a:br>
            <a:endParaRPr lang="de-DE" altLang="de-DE" sz="1600" b="1" dirty="0" smtClean="0"/>
          </a:p>
        </p:txBody>
      </p:sp>
      <p:sp>
        <p:nvSpPr>
          <p:cNvPr id="4099" name="Textfeld 3"/>
          <p:cNvSpPr txBox="1">
            <a:spLocks noChangeArrowheads="1"/>
          </p:cNvSpPr>
          <p:nvPr/>
        </p:nvSpPr>
        <p:spPr bwMode="auto">
          <a:xfrm>
            <a:off x="179388" y="1773238"/>
            <a:ext cx="6913562"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AT" altLang="de-DE" sz="1800" b="1" dirty="0"/>
              <a:t>Die Zeit der Reformation</a:t>
            </a:r>
          </a:p>
          <a:p>
            <a:pPr eaLnBrk="1" hangingPunct="1">
              <a:spcBef>
                <a:spcPct val="0"/>
              </a:spcBef>
              <a:buClrTx/>
              <a:buSzTx/>
              <a:buFontTx/>
              <a:buNone/>
            </a:pPr>
            <a:r>
              <a:rPr lang="de-AT" altLang="de-DE" sz="1600" dirty="0"/>
              <a:t>Voraussetzungen</a:t>
            </a:r>
          </a:p>
          <a:p>
            <a:pPr eaLnBrk="1" hangingPunct="1">
              <a:spcBef>
                <a:spcPct val="0"/>
              </a:spcBef>
              <a:buClrTx/>
              <a:buSzTx/>
              <a:buFontTx/>
              <a:buNone/>
            </a:pPr>
            <a:r>
              <a:rPr lang="de-AT" altLang="de-DE" sz="1600" dirty="0"/>
              <a:t>Die Anfänge der evangelisch-reformatorischen Bewegung in Kärnten</a:t>
            </a:r>
          </a:p>
          <a:p>
            <a:pPr eaLnBrk="1" hangingPunct="1">
              <a:spcBef>
                <a:spcPct val="0"/>
              </a:spcBef>
              <a:buClrTx/>
              <a:buSzTx/>
              <a:buFontTx/>
              <a:buNone/>
            </a:pPr>
            <a:r>
              <a:rPr lang="de-AT" altLang="de-DE" sz="1600" dirty="0"/>
              <a:t>Religion und </a:t>
            </a:r>
            <a:r>
              <a:rPr lang="de-AT" altLang="de-DE" sz="1600" dirty="0" smtClean="0"/>
              <a:t>Politik </a:t>
            </a:r>
            <a:r>
              <a:rPr lang="de-AT" altLang="de-DE" sz="1600" dirty="0"/>
              <a:t>– Der Landesfürst und die Landstände ringen um die Religion</a:t>
            </a:r>
          </a:p>
          <a:p>
            <a:pPr eaLnBrk="1" hangingPunct="1">
              <a:spcBef>
                <a:spcPct val="0"/>
              </a:spcBef>
              <a:buClrTx/>
              <a:buSzTx/>
              <a:buFontTx/>
              <a:buNone/>
            </a:pPr>
            <a:r>
              <a:rPr lang="de-AT" altLang="de-DE" sz="1600" dirty="0"/>
              <a:t>Die Hochblüte Evangelischen Lebens in Kärnten</a:t>
            </a:r>
          </a:p>
          <a:p>
            <a:pPr eaLnBrk="1" hangingPunct="1">
              <a:spcBef>
                <a:spcPct val="0"/>
              </a:spcBef>
              <a:buClrTx/>
              <a:buSzTx/>
              <a:buFontTx/>
              <a:buNone/>
            </a:pPr>
            <a:endParaRPr lang="de-AT" altLang="de-DE" sz="1600" dirty="0"/>
          </a:p>
          <a:p>
            <a:pPr eaLnBrk="1" hangingPunct="1">
              <a:spcBef>
                <a:spcPct val="0"/>
              </a:spcBef>
              <a:buClrTx/>
              <a:buSzTx/>
              <a:buFontTx/>
              <a:buNone/>
            </a:pPr>
            <a:r>
              <a:rPr lang="de-AT" altLang="de-DE" sz="1800" b="1" dirty="0"/>
              <a:t>Gegenreformation</a:t>
            </a:r>
            <a:r>
              <a:rPr lang="de-AT" altLang="de-DE" sz="1600" dirty="0"/>
              <a:t> </a:t>
            </a:r>
            <a:r>
              <a:rPr lang="de-AT" altLang="de-DE" sz="1800" b="1" dirty="0"/>
              <a:t>und</a:t>
            </a:r>
            <a:r>
              <a:rPr lang="de-AT" altLang="de-DE" sz="1600" dirty="0"/>
              <a:t> </a:t>
            </a:r>
            <a:r>
              <a:rPr lang="de-AT" altLang="de-DE" sz="1800" b="1" dirty="0"/>
              <a:t>Geheimprotestantismus</a:t>
            </a:r>
          </a:p>
          <a:p>
            <a:pPr eaLnBrk="1" hangingPunct="1">
              <a:spcBef>
                <a:spcPct val="0"/>
              </a:spcBef>
              <a:buClrTx/>
              <a:buSzTx/>
              <a:buFontTx/>
              <a:buNone/>
            </a:pPr>
            <a:r>
              <a:rPr lang="de-AT" altLang="de-DE" sz="1600" dirty="0"/>
              <a:t>Das Einsetzen der Gegenreformation</a:t>
            </a:r>
          </a:p>
          <a:p>
            <a:pPr eaLnBrk="1" hangingPunct="1">
              <a:spcBef>
                <a:spcPct val="0"/>
              </a:spcBef>
              <a:buClrTx/>
              <a:buSzTx/>
              <a:buFontTx/>
              <a:buNone/>
            </a:pPr>
            <a:r>
              <a:rPr lang="de-AT" altLang="de-DE" sz="1600" dirty="0"/>
              <a:t>Die Durchführung der Gegenreformation</a:t>
            </a:r>
          </a:p>
          <a:p>
            <a:pPr eaLnBrk="1" hangingPunct="1">
              <a:spcBef>
                <a:spcPct val="0"/>
              </a:spcBef>
              <a:buClrTx/>
              <a:buSzTx/>
              <a:buFontTx/>
              <a:buNone/>
            </a:pPr>
            <a:r>
              <a:rPr lang="de-AT" altLang="de-DE" sz="1600" dirty="0"/>
              <a:t>Der Geheimprotestantismus</a:t>
            </a:r>
          </a:p>
          <a:p>
            <a:pPr eaLnBrk="1" hangingPunct="1">
              <a:spcBef>
                <a:spcPct val="0"/>
              </a:spcBef>
              <a:buClrTx/>
              <a:buSzTx/>
              <a:buFontTx/>
              <a:buNone/>
            </a:pPr>
            <a:endParaRPr lang="de-AT" altLang="de-DE" sz="1600" dirty="0"/>
          </a:p>
          <a:p>
            <a:pPr eaLnBrk="1" hangingPunct="1">
              <a:spcBef>
                <a:spcPct val="0"/>
              </a:spcBef>
              <a:buClrTx/>
              <a:buSzTx/>
              <a:buFontTx/>
              <a:buNone/>
            </a:pPr>
            <a:r>
              <a:rPr lang="de-AT" altLang="de-DE" sz="1800" b="1" dirty="0"/>
              <a:t>Von</a:t>
            </a:r>
            <a:r>
              <a:rPr lang="de-AT" altLang="de-DE" sz="1600" dirty="0"/>
              <a:t> </a:t>
            </a:r>
            <a:r>
              <a:rPr lang="de-AT" altLang="de-DE" sz="1800" b="1" dirty="0"/>
              <a:t>der</a:t>
            </a:r>
            <a:r>
              <a:rPr lang="de-AT" altLang="de-DE" sz="1600" dirty="0"/>
              <a:t> </a:t>
            </a:r>
            <a:r>
              <a:rPr lang="de-AT" altLang="de-DE" sz="1800" b="1" dirty="0"/>
              <a:t>Toleranzzeit</a:t>
            </a:r>
            <a:r>
              <a:rPr lang="de-AT" altLang="de-DE" sz="1600" dirty="0"/>
              <a:t> </a:t>
            </a:r>
            <a:r>
              <a:rPr lang="de-AT" altLang="de-DE" sz="1800" b="1" dirty="0"/>
              <a:t>bis</a:t>
            </a:r>
            <a:r>
              <a:rPr lang="de-AT" altLang="de-DE" sz="1600" dirty="0"/>
              <a:t> </a:t>
            </a:r>
            <a:r>
              <a:rPr lang="de-AT" altLang="de-DE" sz="1800" b="1" dirty="0"/>
              <a:t>zur</a:t>
            </a:r>
            <a:r>
              <a:rPr lang="de-AT" altLang="de-DE" sz="1600" dirty="0"/>
              <a:t> </a:t>
            </a:r>
            <a:r>
              <a:rPr lang="de-AT" altLang="de-DE" sz="1800" b="1" dirty="0"/>
              <a:t>Gegenwart</a:t>
            </a:r>
          </a:p>
          <a:p>
            <a:pPr eaLnBrk="1" hangingPunct="1">
              <a:spcBef>
                <a:spcPct val="0"/>
              </a:spcBef>
              <a:buClrTx/>
              <a:buSzTx/>
              <a:buFontTx/>
              <a:buNone/>
            </a:pPr>
            <a:r>
              <a:rPr lang="de-AT" altLang="de-DE" sz="1600" dirty="0"/>
              <a:t>Das Toleranzpatent Josephs II. und die Toleranzgemeinden</a:t>
            </a:r>
          </a:p>
          <a:p>
            <a:pPr eaLnBrk="1" hangingPunct="1">
              <a:spcBef>
                <a:spcPct val="0"/>
              </a:spcBef>
              <a:buClrTx/>
              <a:buSzTx/>
              <a:buFontTx/>
              <a:buNone/>
            </a:pPr>
            <a:r>
              <a:rPr lang="de-AT" altLang="de-DE" sz="1600" dirty="0"/>
              <a:t>Vom Erreichen der Gleichberechtigung bis zum Ende der Monarchie</a:t>
            </a:r>
          </a:p>
          <a:p>
            <a:pPr eaLnBrk="1" hangingPunct="1">
              <a:spcBef>
                <a:spcPct val="0"/>
              </a:spcBef>
              <a:buClrTx/>
              <a:buSzTx/>
              <a:buFontTx/>
              <a:buNone/>
            </a:pPr>
            <a:r>
              <a:rPr lang="de-AT" altLang="de-DE" sz="1600" dirty="0"/>
              <a:t>Die Evangelische Kirche während 1. Republik, Ständestaat und Nationalsozialismus</a:t>
            </a:r>
          </a:p>
          <a:p>
            <a:pPr eaLnBrk="1" hangingPunct="1">
              <a:spcBef>
                <a:spcPct val="0"/>
              </a:spcBef>
              <a:buClrTx/>
              <a:buSzTx/>
              <a:buFontTx/>
              <a:buNone/>
            </a:pPr>
            <a:r>
              <a:rPr lang="de-AT" altLang="de-DE" sz="1600" dirty="0"/>
              <a:t>Neubeginn nach 1945</a:t>
            </a:r>
          </a:p>
          <a:p>
            <a:pPr eaLnBrk="1" hangingPunct="1">
              <a:spcBef>
                <a:spcPct val="0"/>
              </a:spcBef>
              <a:buClrTx/>
              <a:buSzTx/>
              <a:buFontTx/>
              <a:buNone/>
            </a:pPr>
            <a:r>
              <a:rPr lang="de-AT" altLang="de-DE" sz="1600" dirty="0"/>
              <a:t>Die moderne evangelische Kirche in Kärnten</a:t>
            </a:r>
          </a:p>
          <a:p>
            <a:pPr eaLnBrk="1" hangingPunct="1">
              <a:spcBef>
                <a:spcPct val="0"/>
              </a:spcBef>
              <a:buClrTx/>
              <a:buSzTx/>
              <a:buFontTx/>
              <a:buNone/>
            </a:pPr>
            <a:endParaRPr lang="de-AT" altLang="de-DE" sz="1600" dirty="0"/>
          </a:p>
        </p:txBody>
      </p:sp>
      <p:pic>
        <p:nvPicPr>
          <p:cNvPr id="4100" name="Grafik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2450" y="3789363"/>
            <a:ext cx="224948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2450" y="333375"/>
            <a:ext cx="222567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Grafi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69850"/>
            <a:ext cx="1560512"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99">
                                            <p:txEl>
                                              <p:pRg st="6" end="6"/>
                                            </p:txEl>
                                          </p:spTgt>
                                        </p:tgtEl>
                                        <p:attrNameLst>
                                          <p:attrName>style.visibility</p:attrName>
                                        </p:attrNameLst>
                                      </p:cBhvr>
                                      <p:to>
                                        <p:strVal val="visible"/>
                                      </p:to>
                                    </p:set>
                                    <p:anim calcmode="lin" valueType="num">
                                      <p:cBhvr additive="base">
                                        <p:cTn id="37" dur="500" fill="hold"/>
                                        <p:tgtEl>
                                          <p:spTgt spid="409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9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99">
                                            <p:txEl>
                                              <p:pRg st="7" end="7"/>
                                            </p:txEl>
                                          </p:spTgt>
                                        </p:tgtEl>
                                        <p:attrNameLst>
                                          <p:attrName>style.visibility</p:attrName>
                                        </p:attrNameLst>
                                      </p:cBhvr>
                                      <p:to>
                                        <p:strVal val="visible"/>
                                      </p:to>
                                    </p:set>
                                    <p:anim calcmode="lin" valueType="num">
                                      <p:cBhvr additive="base">
                                        <p:cTn id="43" dur="500" fill="hold"/>
                                        <p:tgtEl>
                                          <p:spTgt spid="409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99">
                                            <p:txEl>
                                              <p:pRg st="8" end="8"/>
                                            </p:txEl>
                                          </p:spTgt>
                                        </p:tgtEl>
                                        <p:attrNameLst>
                                          <p:attrName>style.visibility</p:attrName>
                                        </p:attrNameLst>
                                      </p:cBhvr>
                                      <p:to>
                                        <p:strVal val="visible"/>
                                      </p:to>
                                    </p:set>
                                    <p:anim calcmode="lin" valueType="num">
                                      <p:cBhvr additive="base">
                                        <p:cTn id="49" dur="500" fill="hold"/>
                                        <p:tgtEl>
                                          <p:spTgt spid="409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09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99">
                                            <p:txEl>
                                              <p:pRg st="9" end="9"/>
                                            </p:txEl>
                                          </p:spTgt>
                                        </p:tgtEl>
                                        <p:attrNameLst>
                                          <p:attrName>style.visibility</p:attrName>
                                        </p:attrNameLst>
                                      </p:cBhvr>
                                      <p:to>
                                        <p:strVal val="visible"/>
                                      </p:to>
                                    </p:set>
                                    <p:anim calcmode="lin" valueType="num">
                                      <p:cBhvr additive="base">
                                        <p:cTn id="55" dur="500" fill="hold"/>
                                        <p:tgtEl>
                                          <p:spTgt spid="409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09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99">
                                            <p:txEl>
                                              <p:pRg st="11" end="11"/>
                                            </p:txEl>
                                          </p:spTgt>
                                        </p:tgtEl>
                                        <p:attrNameLst>
                                          <p:attrName>style.visibility</p:attrName>
                                        </p:attrNameLst>
                                      </p:cBhvr>
                                      <p:to>
                                        <p:strVal val="visible"/>
                                      </p:to>
                                    </p:set>
                                    <p:anim calcmode="lin" valueType="num">
                                      <p:cBhvr additive="base">
                                        <p:cTn id="61" dur="500" fill="hold"/>
                                        <p:tgtEl>
                                          <p:spTgt spid="4099">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9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99">
                                            <p:txEl>
                                              <p:pRg st="12" end="12"/>
                                            </p:txEl>
                                          </p:spTgt>
                                        </p:tgtEl>
                                        <p:attrNameLst>
                                          <p:attrName>style.visibility</p:attrName>
                                        </p:attrNameLst>
                                      </p:cBhvr>
                                      <p:to>
                                        <p:strVal val="visible"/>
                                      </p:to>
                                    </p:set>
                                    <p:anim calcmode="lin" valueType="num">
                                      <p:cBhvr additive="base">
                                        <p:cTn id="67" dur="500" fill="hold"/>
                                        <p:tgtEl>
                                          <p:spTgt spid="4099">
                                            <p:txEl>
                                              <p:pRg st="12" end="1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099">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99">
                                            <p:txEl>
                                              <p:pRg st="13" end="13"/>
                                            </p:txEl>
                                          </p:spTgt>
                                        </p:tgtEl>
                                        <p:attrNameLst>
                                          <p:attrName>style.visibility</p:attrName>
                                        </p:attrNameLst>
                                      </p:cBhvr>
                                      <p:to>
                                        <p:strVal val="visible"/>
                                      </p:to>
                                    </p:set>
                                    <p:anim calcmode="lin" valueType="num">
                                      <p:cBhvr additive="base">
                                        <p:cTn id="73" dur="500" fill="hold"/>
                                        <p:tgtEl>
                                          <p:spTgt spid="4099">
                                            <p:txEl>
                                              <p:pRg st="13" end="13"/>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099">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99">
                                            <p:txEl>
                                              <p:pRg st="14" end="14"/>
                                            </p:txEl>
                                          </p:spTgt>
                                        </p:tgtEl>
                                        <p:attrNameLst>
                                          <p:attrName>style.visibility</p:attrName>
                                        </p:attrNameLst>
                                      </p:cBhvr>
                                      <p:to>
                                        <p:strVal val="visible"/>
                                      </p:to>
                                    </p:set>
                                    <p:anim calcmode="lin" valueType="num">
                                      <p:cBhvr additive="base">
                                        <p:cTn id="79" dur="500" fill="hold"/>
                                        <p:tgtEl>
                                          <p:spTgt spid="4099">
                                            <p:txEl>
                                              <p:pRg st="14" end="14"/>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099">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99">
                                            <p:txEl>
                                              <p:pRg st="15" end="15"/>
                                            </p:txEl>
                                          </p:spTgt>
                                        </p:tgtEl>
                                        <p:attrNameLst>
                                          <p:attrName>style.visibility</p:attrName>
                                        </p:attrNameLst>
                                      </p:cBhvr>
                                      <p:to>
                                        <p:strVal val="visible"/>
                                      </p:to>
                                    </p:set>
                                    <p:anim calcmode="lin" valueType="num">
                                      <p:cBhvr additive="base">
                                        <p:cTn id="85" dur="500" fill="hold"/>
                                        <p:tgtEl>
                                          <p:spTgt spid="4099">
                                            <p:txEl>
                                              <p:pRg st="15" end="15"/>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099">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99">
                                            <p:txEl>
                                              <p:pRg st="16" end="16"/>
                                            </p:txEl>
                                          </p:spTgt>
                                        </p:tgtEl>
                                        <p:attrNameLst>
                                          <p:attrName>style.visibility</p:attrName>
                                        </p:attrNameLst>
                                      </p:cBhvr>
                                      <p:to>
                                        <p:strVal val="visible"/>
                                      </p:to>
                                    </p:set>
                                    <p:anim calcmode="lin" valueType="num">
                                      <p:cBhvr additive="base">
                                        <p:cTn id="91" dur="500" fill="hold"/>
                                        <p:tgtEl>
                                          <p:spTgt spid="4099">
                                            <p:txEl>
                                              <p:pRg st="16" end="16"/>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099">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288" y="404813"/>
            <a:ext cx="7772400" cy="1143000"/>
          </a:xfrm>
        </p:spPr>
        <p:txBody>
          <a:bodyPr/>
          <a:lstStyle/>
          <a:p>
            <a:pPr eaLnBrk="1" hangingPunct="1"/>
            <a:r>
              <a:rPr lang="de-DE" altLang="de-DE" sz="2800" b="1" dirty="0" smtClean="0">
                <a:solidFill>
                  <a:srgbClr val="000000"/>
                </a:solidFill>
              </a:rPr>
              <a:t>Der Geheimprotestantismus</a:t>
            </a:r>
            <a:br>
              <a:rPr lang="de-DE" altLang="de-DE" sz="2800" b="1" dirty="0" smtClean="0">
                <a:solidFill>
                  <a:srgbClr val="000000"/>
                </a:solidFill>
              </a:rPr>
            </a:br>
            <a:r>
              <a:rPr lang="de-DE" altLang="de-DE" sz="2000" b="1" dirty="0" smtClean="0"/>
              <a:t>Die große Wende: Adelsausweisung 1628</a:t>
            </a:r>
          </a:p>
        </p:txBody>
      </p:sp>
      <p:pic>
        <p:nvPicPr>
          <p:cNvPr id="21507" name="Picture 5" descr="Brief aus Madr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700213"/>
            <a:ext cx="261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6"/>
          <p:cNvSpPr txBox="1">
            <a:spLocks noChangeArrowheads="1"/>
          </p:cNvSpPr>
          <p:nvPr/>
        </p:nvSpPr>
        <p:spPr bwMode="auto">
          <a:xfrm>
            <a:off x="395288" y="5734050"/>
            <a:ext cx="82867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600" dirty="0"/>
              <a:t>Beispiel </a:t>
            </a:r>
            <a:r>
              <a:rPr lang="de-DE" altLang="de-DE" sz="1600" dirty="0" err="1"/>
              <a:t>Khevenhüller</a:t>
            </a:r>
            <a:r>
              <a:rPr lang="de-DE" altLang="de-DE" sz="1600" dirty="0"/>
              <a:t>: Hans </a:t>
            </a:r>
            <a:r>
              <a:rPr lang="de-DE" altLang="de-DE" sz="1600" dirty="0" err="1"/>
              <a:t>Khevenhüller</a:t>
            </a:r>
            <a:r>
              <a:rPr lang="de-DE" altLang="de-DE" sz="1600" dirty="0"/>
              <a:t>, Brief von Franz Christoph K. an seinen Bruder </a:t>
            </a:r>
          </a:p>
          <a:p>
            <a:pPr eaLnBrk="1" hangingPunct="1">
              <a:spcBef>
                <a:spcPct val="0"/>
              </a:spcBef>
              <a:buClrTx/>
              <a:buSzTx/>
              <a:buFontTx/>
              <a:buNone/>
            </a:pPr>
            <a:r>
              <a:rPr lang="de-DE" altLang="de-DE" sz="1600" dirty="0"/>
              <a:t>Hans, sich die geplante Emigration nochmals zu überlegen und nicht mutwillig Erbgüter</a:t>
            </a:r>
          </a:p>
          <a:p>
            <a:pPr eaLnBrk="1" hangingPunct="1">
              <a:spcBef>
                <a:spcPct val="0"/>
              </a:spcBef>
              <a:buClrTx/>
              <a:buSzTx/>
              <a:buFontTx/>
              <a:buNone/>
            </a:pPr>
            <a:r>
              <a:rPr lang="de-DE" altLang="de-DE" sz="1600" dirty="0"/>
              <a:t>der</a:t>
            </a:r>
            <a:r>
              <a:rPr lang="de-DE" altLang="de-DE" sz="1600" b="1" dirty="0"/>
              <a:t> </a:t>
            </a:r>
            <a:r>
              <a:rPr lang="de-DE" altLang="de-DE" sz="1600" dirty="0"/>
              <a:t>Familie zu veräußern (1628 Nov. 28, Madrid)</a:t>
            </a:r>
          </a:p>
        </p:txBody>
      </p:sp>
      <p:pic>
        <p:nvPicPr>
          <p:cNvPr id="21509" name="Picture 7" descr="Hans Khevenhü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0213"/>
            <a:ext cx="54102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50825" y="260350"/>
            <a:ext cx="7239000" cy="1296988"/>
          </a:xfrm>
        </p:spPr>
        <p:txBody>
          <a:bodyPr/>
          <a:lstStyle/>
          <a:p>
            <a:pPr eaLnBrk="1" hangingPunct="1"/>
            <a:r>
              <a:rPr lang="de-DE" altLang="de-DE" sz="2800" b="1" dirty="0" smtClean="0">
                <a:solidFill>
                  <a:srgbClr val="000000"/>
                </a:solidFill>
              </a:rPr>
              <a:t>Der Geheimprotestantismus</a:t>
            </a:r>
            <a:br>
              <a:rPr lang="de-DE" altLang="de-DE" sz="2800" b="1" dirty="0" smtClean="0">
                <a:solidFill>
                  <a:srgbClr val="000000"/>
                </a:solidFill>
              </a:rPr>
            </a:br>
            <a:r>
              <a:rPr lang="de-DE" altLang="de-DE" sz="2000" b="1" dirty="0" smtClean="0"/>
              <a:t>Veränderte  Herrschaftsverhältnisse</a:t>
            </a:r>
          </a:p>
        </p:txBody>
      </p:sp>
      <p:sp>
        <p:nvSpPr>
          <p:cNvPr id="22531" name="Text Box 4"/>
          <p:cNvSpPr txBox="1">
            <a:spLocks noChangeArrowheads="1"/>
          </p:cNvSpPr>
          <p:nvPr/>
        </p:nvSpPr>
        <p:spPr bwMode="auto">
          <a:xfrm>
            <a:off x="381000" y="5181600"/>
            <a:ext cx="52720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600"/>
              <a:t>Die Kärntner Landgerichte: rot = bis 1628 evangelischer </a:t>
            </a:r>
          </a:p>
          <a:p>
            <a:pPr eaLnBrk="1" hangingPunct="1">
              <a:spcBef>
                <a:spcPct val="0"/>
              </a:spcBef>
              <a:buClrTx/>
              <a:buSzTx/>
              <a:buFontTx/>
              <a:buNone/>
            </a:pPr>
            <a:r>
              <a:rPr lang="de-DE" altLang="de-DE" sz="1600"/>
              <a:t>Besitzer oder Pfandherr, blau = katholischer Inhaber, </a:t>
            </a:r>
          </a:p>
          <a:p>
            <a:pPr eaLnBrk="1" hangingPunct="1">
              <a:spcBef>
                <a:spcPct val="0"/>
              </a:spcBef>
              <a:buClrTx/>
              <a:buSzTx/>
              <a:buFontTx/>
              <a:buNone/>
            </a:pPr>
            <a:r>
              <a:rPr lang="de-DE" altLang="de-DE" sz="1600"/>
              <a:t>grün = katholische Besitzer, evangelische Verwalter</a:t>
            </a:r>
          </a:p>
        </p:txBody>
      </p:sp>
      <p:pic>
        <p:nvPicPr>
          <p:cNvPr id="22532" name="Picture 6" descr="Missionsstation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140325"/>
            <a:ext cx="34290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Landgerichtskart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58925"/>
            <a:ext cx="76549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8"/>
          <p:cNvSpPr txBox="1">
            <a:spLocks noChangeArrowheads="1"/>
          </p:cNvSpPr>
          <p:nvPr/>
        </p:nvSpPr>
        <p:spPr bwMode="auto">
          <a:xfrm>
            <a:off x="4038600" y="64754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de-DE" altLang="de-DE" sz="1600" b="1"/>
          </a:p>
        </p:txBody>
      </p:sp>
      <p:sp>
        <p:nvSpPr>
          <p:cNvPr id="22535" name="Text Box 9"/>
          <p:cNvSpPr txBox="1">
            <a:spLocks noChangeArrowheads="1"/>
          </p:cNvSpPr>
          <p:nvPr/>
        </p:nvSpPr>
        <p:spPr bwMode="auto">
          <a:xfrm>
            <a:off x="1673225" y="6477000"/>
            <a:ext cx="4041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600"/>
              <a:t>Missionsstationen und Toleranzgemeinden</a:t>
            </a:r>
          </a:p>
        </p:txBody>
      </p:sp>
    </p:spTree>
  </p:cSld>
  <p:clrMapOvr>
    <a:masterClrMapping/>
  </p:clrMapOvr>
  <p:transition spd="slow">
    <p:push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620713"/>
            <a:ext cx="8915400" cy="1295400"/>
          </a:xfrm>
        </p:spPr>
        <p:txBody>
          <a:bodyPr/>
          <a:lstStyle/>
          <a:p>
            <a:pPr eaLnBrk="1" hangingPunct="1"/>
            <a:r>
              <a:rPr lang="de-DE" altLang="de-DE" sz="2800" b="1" dirty="0" smtClean="0">
                <a:solidFill>
                  <a:srgbClr val="000000"/>
                </a:solidFill>
              </a:rPr>
              <a:t>Der Geheimprotestantismus</a:t>
            </a:r>
            <a:br>
              <a:rPr lang="de-DE" altLang="de-DE" sz="2800" b="1" dirty="0" smtClean="0">
                <a:solidFill>
                  <a:srgbClr val="000000"/>
                </a:solidFill>
              </a:rPr>
            </a:br>
            <a:r>
              <a:rPr lang="de-DE" altLang="de-DE" sz="2000" b="1" dirty="0" smtClean="0"/>
              <a:t>Das Weiterleben im 17. Jahrhundert</a:t>
            </a:r>
          </a:p>
        </p:txBody>
      </p:sp>
      <p:sp>
        <p:nvSpPr>
          <p:cNvPr id="23555" name="Text Box 6"/>
          <p:cNvSpPr txBox="1">
            <a:spLocks noChangeArrowheads="1"/>
          </p:cNvSpPr>
          <p:nvPr/>
        </p:nvSpPr>
        <p:spPr bwMode="auto">
          <a:xfrm>
            <a:off x="4038600" y="64754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de-DE" altLang="de-DE" sz="1600" b="1"/>
          </a:p>
        </p:txBody>
      </p:sp>
      <p:sp>
        <p:nvSpPr>
          <p:cNvPr id="108552" name="Text Box 8"/>
          <p:cNvSpPr txBox="1">
            <a:spLocks noChangeArrowheads="1"/>
          </p:cNvSpPr>
          <p:nvPr/>
        </p:nvSpPr>
        <p:spPr bwMode="auto">
          <a:xfrm>
            <a:off x="323850" y="2205038"/>
            <a:ext cx="86868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800" b="1" dirty="0"/>
              <a:t>Einzelne evangelische Adelige bleiben in Kärnten</a:t>
            </a:r>
          </a:p>
          <a:p>
            <a:pPr eaLnBrk="1" hangingPunct="1">
              <a:spcBef>
                <a:spcPct val="0"/>
              </a:spcBef>
              <a:buClrTx/>
              <a:buSzTx/>
              <a:buFontTx/>
              <a:buNone/>
            </a:pPr>
            <a:r>
              <a:rPr lang="de-DE" altLang="de-DE" sz="1800" b="1" dirty="0"/>
              <a:t>	</a:t>
            </a:r>
            <a:r>
              <a:rPr lang="de-DE" altLang="de-DE" sz="1800" dirty="0"/>
              <a:t>Burggraf Moritz von </a:t>
            </a:r>
            <a:r>
              <a:rPr lang="de-DE" altLang="de-DE" sz="1800" dirty="0" err="1"/>
              <a:t>Windischgrätz</a:t>
            </a:r>
            <a:endParaRPr lang="de-DE" altLang="de-DE" sz="1800" dirty="0"/>
          </a:p>
          <a:p>
            <a:pPr eaLnBrk="1" hangingPunct="1">
              <a:spcBef>
                <a:spcPct val="0"/>
              </a:spcBef>
              <a:buClrTx/>
              <a:buSzTx/>
              <a:buFontTx/>
              <a:buNone/>
            </a:pPr>
            <a:r>
              <a:rPr lang="de-DE" altLang="de-DE" sz="1800" dirty="0"/>
              <a:t>	Katharina Elisabeth von </a:t>
            </a:r>
            <a:r>
              <a:rPr lang="de-DE" altLang="de-DE" sz="1800" dirty="0" err="1" smtClean="0"/>
              <a:t>Mandorf</a:t>
            </a:r>
            <a:endParaRPr lang="de-DE" altLang="de-DE" sz="1800" dirty="0"/>
          </a:p>
          <a:p>
            <a:pPr eaLnBrk="1" hangingPunct="1">
              <a:spcBef>
                <a:spcPct val="0"/>
              </a:spcBef>
              <a:buClrTx/>
              <a:buSzTx/>
              <a:buFontTx/>
              <a:buNone/>
            </a:pPr>
            <a:r>
              <a:rPr lang="de-DE" altLang="de-DE" sz="1800" dirty="0"/>
              <a:t>	Familie </a:t>
            </a:r>
            <a:r>
              <a:rPr lang="de-DE" altLang="de-DE" sz="1800" dirty="0" err="1"/>
              <a:t>Seenus</a:t>
            </a:r>
            <a:endParaRPr lang="de-DE" altLang="de-DE" sz="1800" dirty="0"/>
          </a:p>
          <a:p>
            <a:pPr eaLnBrk="1" hangingPunct="1">
              <a:spcBef>
                <a:spcPct val="0"/>
              </a:spcBef>
              <a:buClrTx/>
              <a:buSzTx/>
              <a:buFontTx/>
              <a:buNone/>
            </a:pPr>
            <a:endParaRPr lang="de-DE" altLang="de-DE" sz="1800" dirty="0"/>
          </a:p>
          <a:p>
            <a:pPr eaLnBrk="1" hangingPunct="1">
              <a:spcBef>
                <a:spcPct val="0"/>
              </a:spcBef>
              <a:buClrTx/>
              <a:buSzTx/>
              <a:buFontTx/>
              <a:buNone/>
            </a:pPr>
            <a:r>
              <a:rPr lang="de-DE" altLang="de-DE" sz="1800" b="1" dirty="0"/>
              <a:t>Erst in der zweiten Hälfte des 17. Jahrhunderts stirbt der Protestantismus im Adel aus</a:t>
            </a:r>
          </a:p>
          <a:p>
            <a:pPr eaLnBrk="1" hangingPunct="1">
              <a:spcBef>
                <a:spcPct val="0"/>
              </a:spcBef>
              <a:buClrTx/>
              <a:buSzTx/>
              <a:buFontTx/>
              <a:buNone/>
            </a:pPr>
            <a:endParaRPr lang="de-DE" altLang="de-DE" sz="1800" b="1" dirty="0"/>
          </a:p>
          <a:p>
            <a:pPr eaLnBrk="1" hangingPunct="1">
              <a:spcBef>
                <a:spcPct val="0"/>
              </a:spcBef>
              <a:buClrTx/>
              <a:buSzTx/>
              <a:buFontTx/>
              <a:buNone/>
            </a:pPr>
            <a:r>
              <a:rPr lang="de-DE" altLang="de-DE" sz="1800" b="1" dirty="0"/>
              <a:t>Die evangelische Beamtenschaft wird allmählich durch Katholiken ersetzt</a:t>
            </a:r>
          </a:p>
          <a:p>
            <a:pPr eaLnBrk="1" hangingPunct="1">
              <a:spcBef>
                <a:spcPct val="0"/>
              </a:spcBef>
              <a:buClrTx/>
              <a:buSzTx/>
              <a:buFontTx/>
              <a:buNone/>
            </a:pPr>
            <a:endParaRPr lang="de-DE" altLang="de-DE" sz="1800" b="1" dirty="0"/>
          </a:p>
          <a:p>
            <a:pPr eaLnBrk="1" hangingPunct="1">
              <a:spcBef>
                <a:spcPct val="0"/>
              </a:spcBef>
              <a:buClrTx/>
              <a:buSzTx/>
              <a:buFontTx/>
              <a:buNone/>
            </a:pPr>
            <a:r>
              <a:rPr lang="de-DE" altLang="de-DE" sz="1800" b="1" dirty="0"/>
              <a:t>Ein Teil der Bauernschaft bleibt trotz weiterer landesfürstlicher Reformationsdekrete evangelisch</a:t>
            </a:r>
          </a:p>
          <a:p>
            <a:pPr eaLnBrk="1" hangingPunct="1">
              <a:spcBef>
                <a:spcPct val="0"/>
              </a:spcBef>
              <a:buClrTx/>
              <a:buSzTx/>
              <a:buFontTx/>
              <a:buNone/>
            </a:pPr>
            <a:r>
              <a:rPr lang="de-DE" altLang="de-DE" sz="1800" b="1" dirty="0"/>
              <a:t>	</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552">
                                            <p:txEl>
                                              <p:pRg st="0" end="0"/>
                                            </p:txEl>
                                          </p:spTgt>
                                        </p:tgtEl>
                                        <p:attrNameLst>
                                          <p:attrName>style.visibility</p:attrName>
                                        </p:attrNameLst>
                                      </p:cBhvr>
                                      <p:to>
                                        <p:strVal val="visible"/>
                                      </p:to>
                                    </p:set>
                                    <p:anim calcmode="lin" valueType="num">
                                      <p:cBhvr additive="base">
                                        <p:cTn id="7" dur="500" fill="hold"/>
                                        <p:tgtEl>
                                          <p:spTgt spid="1085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5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552">
                                            <p:txEl>
                                              <p:pRg st="1" end="1"/>
                                            </p:txEl>
                                          </p:spTgt>
                                        </p:tgtEl>
                                        <p:attrNameLst>
                                          <p:attrName>style.visibility</p:attrName>
                                        </p:attrNameLst>
                                      </p:cBhvr>
                                      <p:to>
                                        <p:strVal val="visible"/>
                                      </p:to>
                                    </p:set>
                                    <p:anim calcmode="lin" valueType="num">
                                      <p:cBhvr additive="base">
                                        <p:cTn id="13" dur="500" fill="hold"/>
                                        <p:tgtEl>
                                          <p:spTgt spid="10855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5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552">
                                            <p:txEl>
                                              <p:pRg st="2" end="2"/>
                                            </p:txEl>
                                          </p:spTgt>
                                        </p:tgtEl>
                                        <p:attrNameLst>
                                          <p:attrName>style.visibility</p:attrName>
                                        </p:attrNameLst>
                                      </p:cBhvr>
                                      <p:to>
                                        <p:strVal val="visible"/>
                                      </p:to>
                                    </p:set>
                                    <p:anim calcmode="lin" valueType="num">
                                      <p:cBhvr additive="base">
                                        <p:cTn id="19" dur="500" fill="hold"/>
                                        <p:tgtEl>
                                          <p:spTgt spid="10855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5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552">
                                            <p:txEl>
                                              <p:pRg st="3" end="3"/>
                                            </p:txEl>
                                          </p:spTgt>
                                        </p:tgtEl>
                                        <p:attrNameLst>
                                          <p:attrName>style.visibility</p:attrName>
                                        </p:attrNameLst>
                                      </p:cBhvr>
                                      <p:to>
                                        <p:strVal val="visible"/>
                                      </p:to>
                                    </p:set>
                                    <p:anim calcmode="lin" valueType="num">
                                      <p:cBhvr additive="base">
                                        <p:cTn id="25" dur="500" fill="hold"/>
                                        <p:tgtEl>
                                          <p:spTgt spid="10855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5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552">
                                            <p:txEl>
                                              <p:pRg st="5" end="5"/>
                                            </p:txEl>
                                          </p:spTgt>
                                        </p:tgtEl>
                                        <p:attrNameLst>
                                          <p:attrName>style.visibility</p:attrName>
                                        </p:attrNameLst>
                                      </p:cBhvr>
                                      <p:to>
                                        <p:strVal val="visible"/>
                                      </p:to>
                                    </p:set>
                                    <p:anim calcmode="lin" valueType="num">
                                      <p:cBhvr additive="base">
                                        <p:cTn id="31" dur="500" fill="hold"/>
                                        <p:tgtEl>
                                          <p:spTgt spid="10855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55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8552">
                                            <p:txEl>
                                              <p:pRg st="7" end="7"/>
                                            </p:txEl>
                                          </p:spTgt>
                                        </p:tgtEl>
                                        <p:attrNameLst>
                                          <p:attrName>style.visibility</p:attrName>
                                        </p:attrNameLst>
                                      </p:cBhvr>
                                      <p:to>
                                        <p:strVal val="visible"/>
                                      </p:to>
                                    </p:set>
                                    <p:anim calcmode="lin" valueType="num">
                                      <p:cBhvr additive="base">
                                        <p:cTn id="37" dur="500" fill="hold"/>
                                        <p:tgtEl>
                                          <p:spTgt spid="10855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855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8552">
                                            <p:txEl>
                                              <p:pRg st="9" end="9"/>
                                            </p:txEl>
                                          </p:spTgt>
                                        </p:tgtEl>
                                        <p:attrNameLst>
                                          <p:attrName>style.visibility</p:attrName>
                                        </p:attrNameLst>
                                      </p:cBhvr>
                                      <p:to>
                                        <p:strVal val="visible"/>
                                      </p:to>
                                    </p:set>
                                    <p:anim calcmode="lin" valueType="num">
                                      <p:cBhvr additive="base">
                                        <p:cTn id="43" dur="500" fill="hold"/>
                                        <p:tgtEl>
                                          <p:spTgt spid="108552">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855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2"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5875"/>
            <a:ext cx="2261965" cy="222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p:nvPr>
        </p:nvSpPr>
        <p:spPr>
          <a:xfrm>
            <a:off x="228600" y="477838"/>
            <a:ext cx="8915400" cy="1295400"/>
          </a:xfrm>
        </p:spPr>
        <p:txBody>
          <a:bodyPr/>
          <a:lstStyle/>
          <a:p>
            <a:pPr eaLnBrk="1" hangingPunct="1"/>
            <a:r>
              <a:rPr lang="de-DE" altLang="de-DE" sz="2800" b="1" dirty="0" smtClean="0">
                <a:solidFill>
                  <a:srgbClr val="000000"/>
                </a:solidFill>
              </a:rPr>
              <a:t>Der Geheimprotestantismus</a:t>
            </a:r>
            <a:br>
              <a:rPr lang="de-DE" altLang="de-DE" sz="2800" b="1" dirty="0" smtClean="0">
                <a:solidFill>
                  <a:srgbClr val="000000"/>
                </a:solidFill>
              </a:rPr>
            </a:br>
            <a:r>
              <a:rPr lang="de-DE" altLang="de-DE" sz="2000" b="1" dirty="0" smtClean="0"/>
              <a:t>Das Weiterleben im 17. Jahrhundert</a:t>
            </a:r>
          </a:p>
        </p:txBody>
      </p:sp>
      <p:sp>
        <p:nvSpPr>
          <p:cNvPr id="24580" name="Text Box 3"/>
          <p:cNvSpPr txBox="1">
            <a:spLocks noChangeArrowheads="1"/>
          </p:cNvSpPr>
          <p:nvPr/>
        </p:nvSpPr>
        <p:spPr bwMode="auto">
          <a:xfrm>
            <a:off x="4038600" y="64754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de-DE" altLang="de-DE" sz="1600" b="1"/>
          </a:p>
        </p:txBody>
      </p:sp>
      <p:sp>
        <p:nvSpPr>
          <p:cNvPr id="110598" name="Text Box 6"/>
          <p:cNvSpPr txBox="1">
            <a:spLocks noChangeArrowheads="1"/>
          </p:cNvSpPr>
          <p:nvPr/>
        </p:nvSpPr>
        <p:spPr bwMode="auto">
          <a:xfrm>
            <a:off x="250825" y="2359908"/>
            <a:ext cx="878522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800" b="1" dirty="0"/>
              <a:t>Gründe für das Weiterleben des Protestantismus im bäuerlichen Bereich</a:t>
            </a:r>
          </a:p>
          <a:p>
            <a:pPr eaLnBrk="1" hangingPunct="1">
              <a:spcBef>
                <a:spcPct val="0"/>
              </a:spcBef>
              <a:buClrTx/>
              <a:buSzTx/>
              <a:buFont typeface="Wingdings" pitchFamily="2" charset="2"/>
              <a:buChar char="§"/>
            </a:pPr>
            <a:r>
              <a:rPr lang="de-DE" altLang="de-DE" sz="1800" dirty="0"/>
              <a:t>Nicht alle Grundherren sind an der Religion ihrer Untertanen interessiert bzw. 	können gegenreformatorische Maßnahmen umsetzen</a:t>
            </a:r>
          </a:p>
          <a:p>
            <a:pPr eaLnBrk="1" hangingPunct="1">
              <a:spcBef>
                <a:spcPct val="0"/>
              </a:spcBef>
              <a:buClrTx/>
              <a:buSzTx/>
              <a:buFont typeface="Wingdings" pitchFamily="2" charset="2"/>
              <a:buChar char="§"/>
            </a:pPr>
            <a:r>
              <a:rPr lang="de-DE" altLang="de-DE" sz="1600" dirty="0"/>
              <a:t>	Urban </a:t>
            </a:r>
            <a:r>
              <a:rPr lang="de-DE" altLang="de-DE" sz="1600" dirty="0" err="1"/>
              <a:t>Pötting</a:t>
            </a:r>
            <a:endParaRPr lang="de-DE" altLang="de-DE" sz="1600" dirty="0"/>
          </a:p>
          <a:p>
            <a:pPr eaLnBrk="1" hangingPunct="1">
              <a:spcBef>
                <a:spcPct val="0"/>
              </a:spcBef>
              <a:buClrTx/>
              <a:buSzTx/>
              <a:buFont typeface="Wingdings" pitchFamily="2" charset="2"/>
              <a:buChar char="§"/>
            </a:pPr>
            <a:r>
              <a:rPr lang="de-DE" altLang="de-DE" sz="1600" dirty="0"/>
              <a:t>	Grafen Widmann</a:t>
            </a:r>
          </a:p>
          <a:p>
            <a:pPr eaLnBrk="1" hangingPunct="1">
              <a:spcBef>
                <a:spcPct val="0"/>
              </a:spcBef>
              <a:buClrTx/>
              <a:buSzTx/>
              <a:buFont typeface="Wingdings" pitchFamily="2" charset="2"/>
              <a:buChar char="§"/>
            </a:pPr>
            <a:r>
              <a:rPr lang="de-DE" altLang="de-DE" sz="1800" dirty="0" smtClean="0"/>
              <a:t>Der </a:t>
            </a:r>
            <a:r>
              <a:rPr lang="de-DE" altLang="de-DE" sz="1800" dirty="0"/>
              <a:t>Landesfürst selbst muss die gegenreformatorischen Maßnahmen vor 	1648 zeitweise aufgrund der politischen Situation im Reich </a:t>
            </a:r>
            <a:r>
              <a:rPr lang="de-DE" altLang="de-DE" sz="1800" dirty="0" smtClean="0"/>
              <a:t>aussetzen</a:t>
            </a:r>
          </a:p>
          <a:p>
            <a:pPr eaLnBrk="1" hangingPunct="1">
              <a:spcBef>
                <a:spcPct val="0"/>
              </a:spcBef>
              <a:buClrTx/>
              <a:buSzTx/>
              <a:buFont typeface="Wingdings" pitchFamily="2" charset="2"/>
              <a:buChar char="§"/>
            </a:pPr>
            <a:r>
              <a:rPr lang="de-DE" altLang="de-DE" sz="1800" dirty="0"/>
              <a:t>Amtsträger handeln oft in Eigeninteresse und nicht im Sinn des </a:t>
            </a:r>
            <a:r>
              <a:rPr lang="de-DE" altLang="de-DE" sz="1800" dirty="0" smtClean="0"/>
              <a:t>Landesfürsten</a:t>
            </a:r>
            <a:endParaRPr lang="de-DE" altLang="de-DE" sz="1800" dirty="0"/>
          </a:p>
          <a:p>
            <a:pPr eaLnBrk="1" hangingPunct="1">
              <a:spcBef>
                <a:spcPct val="0"/>
              </a:spcBef>
              <a:buClrTx/>
              <a:buSzTx/>
              <a:buFont typeface="Wingdings" pitchFamily="2" charset="2"/>
              <a:buNone/>
            </a:pPr>
            <a:endParaRPr lang="de-DE" altLang="de-DE" sz="1800" b="1" dirty="0" smtClean="0"/>
          </a:p>
          <a:p>
            <a:pPr eaLnBrk="1" hangingPunct="1">
              <a:spcBef>
                <a:spcPct val="0"/>
              </a:spcBef>
              <a:buClrTx/>
              <a:buSzTx/>
              <a:buFont typeface="Wingdings" pitchFamily="2" charset="2"/>
              <a:buNone/>
            </a:pPr>
            <a:r>
              <a:rPr lang="de-DE" altLang="de-DE" sz="1800" b="1" dirty="0" smtClean="0"/>
              <a:t>Letzte </a:t>
            </a:r>
            <a:r>
              <a:rPr lang="de-DE" altLang="de-DE" sz="1800" b="1" dirty="0"/>
              <a:t>Religionsreformation 1650/51</a:t>
            </a:r>
          </a:p>
          <a:p>
            <a:pPr eaLnBrk="1" hangingPunct="1">
              <a:spcBef>
                <a:spcPct val="0"/>
              </a:spcBef>
              <a:buClrTx/>
              <a:buSzTx/>
              <a:buFont typeface="Wingdings" pitchFamily="2" charset="2"/>
              <a:buNone/>
            </a:pPr>
            <a:r>
              <a:rPr lang="de-DE" altLang="de-DE" sz="1600" dirty="0"/>
              <a:t>Auswanderungen aus den Herrschaften Gmünd, Himmelberg-Biberstein, </a:t>
            </a:r>
            <a:r>
              <a:rPr lang="de-DE" altLang="de-DE" sz="1600" dirty="0" smtClean="0"/>
              <a:t>Gegend, dann auch aus </a:t>
            </a:r>
            <a:r>
              <a:rPr lang="de-DE" altLang="de-DE" sz="1600" dirty="0" err="1" smtClean="0"/>
              <a:t>Paternion</a:t>
            </a:r>
            <a:r>
              <a:rPr lang="de-DE" altLang="de-DE" sz="1600" dirty="0" smtClean="0"/>
              <a:t> und Arnoldstein</a:t>
            </a:r>
            <a:endParaRPr lang="de-DE" altLang="de-DE" sz="1600" dirty="0"/>
          </a:p>
          <a:p>
            <a:pPr eaLnBrk="1" hangingPunct="1">
              <a:spcBef>
                <a:spcPct val="0"/>
              </a:spcBef>
              <a:buClrTx/>
              <a:buSzTx/>
              <a:buFont typeface="Wingdings" pitchFamily="2" charset="2"/>
              <a:buNone/>
            </a:pPr>
            <a:r>
              <a:rPr lang="de-DE" altLang="de-DE" sz="1600" dirty="0"/>
              <a:t>Gang der Protestanten in den Untergrund</a:t>
            </a:r>
          </a:p>
          <a:p>
            <a:pPr eaLnBrk="1" hangingPunct="1">
              <a:spcBef>
                <a:spcPct val="0"/>
              </a:spcBef>
              <a:buClrTx/>
              <a:buSzTx/>
              <a:buFont typeface="Wingdings" pitchFamily="2" charset="2"/>
              <a:buNone/>
            </a:pPr>
            <a:endParaRPr lang="de-DE" altLang="de-DE" sz="1800" b="1" dirty="0" smtClean="0"/>
          </a:p>
          <a:p>
            <a:pPr eaLnBrk="1" hangingPunct="1">
              <a:spcBef>
                <a:spcPct val="0"/>
              </a:spcBef>
              <a:buClrTx/>
              <a:buSzTx/>
              <a:buFont typeface="Wingdings" pitchFamily="2" charset="2"/>
              <a:buNone/>
            </a:pPr>
            <a:r>
              <a:rPr lang="de-DE" altLang="de-DE" sz="1800" b="1" dirty="0" smtClean="0"/>
              <a:t>1680er/1690er </a:t>
            </a:r>
            <a:r>
              <a:rPr lang="de-DE" altLang="de-DE" sz="1800" b="1" dirty="0"/>
              <a:t>Jahre: Ruhe vor dem Sturm</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98">
                                            <p:txEl>
                                              <p:pRg st="0" end="0"/>
                                            </p:txEl>
                                          </p:spTgt>
                                        </p:tgtEl>
                                        <p:attrNameLst>
                                          <p:attrName>style.visibility</p:attrName>
                                        </p:attrNameLst>
                                      </p:cBhvr>
                                      <p:to>
                                        <p:strVal val="visible"/>
                                      </p:to>
                                    </p:set>
                                    <p:anim calcmode="lin" valueType="num">
                                      <p:cBhvr additive="base">
                                        <p:cTn id="7" dur="500" fill="hold"/>
                                        <p:tgtEl>
                                          <p:spTgt spid="1105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5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8">
                                            <p:txEl>
                                              <p:pRg st="1" end="1"/>
                                            </p:txEl>
                                          </p:spTgt>
                                        </p:tgtEl>
                                        <p:attrNameLst>
                                          <p:attrName>style.visibility</p:attrName>
                                        </p:attrNameLst>
                                      </p:cBhvr>
                                      <p:to>
                                        <p:strVal val="visible"/>
                                      </p:to>
                                    </p:set>
                                    <p:anim calcmode="lin" valueType="num">
                                      <p:cBhvr additive="base">
                                        <p:cTn id="13" dur="500" fill="hold"/>
                                        <p:tgtEl>
                                          <p:spTgt spid="11059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05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8">
                                            <p:txEl>
                                              <p:pRg st="2" end="2"/>
                                            </p:txEl>
                                          </p:spTgt>
                                        </p:tgtEl>
                                        <p:attrNameLst>
                                          <p:attrName>style.visibility</p:attrName>
                                        </p:attrNameLst>
                                      </p:cBhvr>
                                      <p:to>
                                        <p:strVal val="visible"/>
                                      </p:to>
                                    </p:set>
                                    <p:anim calcmode="lin" valueType="num">
                                      <p:cBhvr additive="base">
                                        <p:cTn id="19" dur="500" fill="hold"/>
                                        <p:tgtEl>
                                          <p:spTgt spid="11059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05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598">
                                            <p:txEl>
                                              <p:pRg st="3" end="3"/>
                                            </p:txEl>
                                          </p:spTgt>
                                        </p:tgtEl>
                                        <p:attrNameLst>
                                          <p:attrName>style.visibility</p:attrName>
                                        </p:attrNameLst>
                                      </p:cBhvr>
                                      <p:to>
                                        <p:strVal val="visible"/>
                                      </p:to>
                                    </p:set>
                                    <p:anim calcmode="lin" valueType="num">
                                      <p:cBhvr additive="base">
                                        <p:cTn id="25" dur="500" fill="hold"/>
                                        <p:tgtEl>
                                          <p:spTgt spid="11059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05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0598">
                                            <p:txEl>
                                              <p:pRg st="4" end="4"/>
                                            </p:txEl>
                                          </p:spTgt>
                                        </p:tgtEl>
                                        <p:attrNameLst>
                                          <p:attrName>style.visibility</p:attrName>
                                        </p:attrNameLst>
                                      </p:cBhvr>
                                      <p:to>
                                        <p:strVal val="visible"/>
                                      </p:to>
                                    </p:set>
                                    <p:anim calcmode="lin" valueType="num">
                                      <p:cBhvr additive="base">
                                        <p:cTn id="31" dur="500" fill="hold"/>
                                        <p:tgtEl>
                                          <p:spTgt spid="11059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05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0598">
                                            <p:txEl>
                                              <p:pRg st="5" end="5"/>
                                            </p:txEl>
                                          </p:spTgt>
                                        </p:tgtEl>
                                        <p:attrNameLst>
                                          <p:attrName>style.visibility</p:attrName>
                                        </p:attrNameLst>
                                      </p:cBhvr>
                                      <p:to>
                                        <p:strVal val="visible"/>
                                      </p:to>
                                    </p:set>
                                    <p:anim calcmode="lin" valueType="num">
                                      <p:cBhvr additive="base">
                                        <p:cTn id="37" dur="500" fill="hold"/>
                                        <p:tgtEl>
                                          <p:spTgt spid="11059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05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0598">
                                            <p:txEl>
                                              <p:pRg st="7" end="7"/>
                                            </p:txEl>
                                          </p:spTgt>
                                        </p:tgtEl>
                                        <p:attrNameLst>
                                          <p:attrName>style.visibility</p:attrName>
                                        </p:attrNameLst>
                                      </p:cBhvr>
                                      <p:to>
                                        <p:strVal val="visible"/>
                                      </p:to>
                                    </p:set>
                                    <p:anim calcmode="lin" valueType="num">
                                      <p:cBhvr additive="base">
                                        <p:cTn id="43" dur="500" fill="hold"/>
                                        <p:tgtEl>
                                          <p:spTgt spid="110598">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059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0598">
                                            <p:txEl>
                                              <p:pRg st="8" end="8"/>
                                            </p:txEl>
                                          </p:spTgt>
                                        </p:tgtEl>
                                        <p:attrNameLst>
                                          <p:attrName>style.visibility</p:attrName>
                                        </p:attrNameLst>
                                      </p:cBhvr>
                                      <p:to>
                                        <p:strVal val="visible"/>
                                      </p:to>
                                    </p:set>
                                    <p:anim calcmode="lin" valueType="num">
                                      <p:cBhvr additive="base">
                                        <p:cTn id="49" dur="500" fill="hold"/>
                                        <p:tgtEl>
                                          <p:spTgt spid="110598">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059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0598">
                                            <p:txEl>
                                              <p:pRg st="9" end="9"/>
                                            </p:txEl>
                                          </p:spTgt>
                                        </p:tgtEl>
                                        <p:attrNameLst>
                                          <p:attrName>style.visibility</p:attrName>
                                        </p:attrNameLst>
                                      </p:cBhvr>
                                      <p:to>
                                        <p:strVal val="visible"/>
                                      </p:to>
                                    </p:set>
                                    <p:anim calcmode="lin" valueType="num">
                                      <p:cBhvr additive="base">
                                        <p:cTn id="55" dur="500" fill="hold"/>
                                        <p:tgtEl>
                                          <p:spTgt spid="110598">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10598">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0598">
                                            <p:txEl>
                                              <p:pRg st="11" end="11"/>
                                            </p:txEl>
                                          </p:spTgt>
                                        </p:tgtEl>
                                        <p:attrNameLst>
                                          <p:attrName>style.visibility</p:attrName>
                                        </p:attrNameLst>
                                      </p:cBhvr>
                                      <p:to>
                                        <p:strVal val="visible"/>
                                      </p:to>
                                    </p:set>
                                    <p:anim calcmode="lin" valueType="num">
                                      <p:cBhvr additive="base">
                                        <p:cTn id="61" dur="500" fill="hold"/>
                                        <p:tgtEl>
                                          <p:spTgt spid="110598">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10598">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9575" y="3025775"/>
            <a:ext cx="4924425"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a:xfrm>
            <a:off x="195263" y="404664"/>
            <a:ext cx="8153400" cy="1143000"/>
          </a:xfrm>
        </p:spPr>
        <p:txBody>
          <a:bodyPr/>
          <a:lstStyle/>
          <a:p>
            <a:pPr eaLnBrk="1" hangingPunct="1"/>
            <a:r>
              <a:rPr lang="de-DE" altLang="de-DE" sz="2800" b="1" dirty="0" smtClean="0">
                <a:solidFill>
                  <a:srgbClr val="000000"/>
                </a:solidFill>
              </a:rPr>
              <a:t>Der Geheimprotestantismus</a:t>
            </a:r>
            <a:r>
              <a:rPr lang="de-DE" altLang="de-DE" sz="3600" b="1" dirty="0" smtClean="0">
                <a:solidFill>
                  <a:srgbClr val="000000"/>
                </a:solidFill>
              </a:rPr>
              <a:t/>
            </a:r>
            <a:br>
              <a:rPr lang="de-DE" altLang="de-DE" sz="3600" b="1" dirty="0" smtClean="0">
                <a:solidFill>
                  <a:srgbClr val="000000"/>
                </a:solidFill>
              </a:rPr>
            </a:br>
            <a:r>
              <a:rPr lang="de-DE" altLang="de-DE" sz="2000" b="1" dirty="0" smtClean="0"/>
              <a:t>Entwicklung im 18. Jahrhundert</a:t>
            </a:r>
          </a:p>
        </p:txBody>
      </p:sp>
      <p:sp>
        <p:nvSpPr>
          <p:cNvPr id="109576" name="Text Box 8"/>
          <p:cNvSpPr txBox="1">
            <a:spLocks noChangeArrowheads="1"/>
          </p:cNvSpPr>
          <p:nvPr/>
        </p:nvSpPr>
        <p:spPr bwMode="auto">
          <a:xfrm>
            <a:off x="220663" y="1700213"/>
            <a:ext cx="8534400"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lnSpc>
                <a:spcPct val="150000"/>
              </a:lnSpc>
              <a:spcBef>
                <a:spcPct val="0"/>
              </a:spcBef>
              <a:buClrTx/>
              <a:buSzTx/>
              <a:buFont typeface="Wingdings" pitchFamily="2" charset="2"/>
              <a:buChar char="§"/>
            </a:pPr>
            <a:r>
              <a:rPr lang="de-DE" altLang="de-DE" sz="1800" b="1" dirty="0"/>
              <a:t>Regierung verstärkt den Druck zu religiöser Sozialdisziplinierung</a:t>
            </a:r>
          </a:p>
          <a:p>
            <a:pPr eaLnBrk="1" hangingPunct="1">
              <a:lnSpc>
                <a:spcPct val="150000"/>
              </a:lnSpc>
              <a:spcBef>
                <a:spcPct val="0"/>
              </a:spcBef>
              <a:buClrTx/>
              <a:buSzTx/>
              <a:buFont typeface="Wingdings" pitchFamily="2" charset="2"/>
              <a:buChar char="§"/>
            </a:pPr>
            <a:r>
              <a:rPr lang="de-DE" altLang="de-DE" sz="1800" b="1" dirty="0"/>
              <a:t>Seelsorger vor Ort sind mit </a:t>
            </a:r>
            <a:r>
              <a:rPr lang="de-DE" altLang="de-DE" sz="1800" b="1" dirty="0" err="1"/>
              <a:t>Widersetzlichkeiten</a:t>
            </a:r>
            <a:r>
              <a:rPr lang="de-DE" altLang="de-DE" sz="1800" b="1" dirty="0"/>
              <a:t> der                                                                                                                                                              	Untergrundprotestanten konfrontiert</a:t>
            </a:r>
          </a:p>
          <a:p>
            <a:pPr eaLnBrk="1" hangingPunct="1">
              <a:lnSpc>
                <a:spcPct val="150000"/>
              </a:lnSpc>
              <a:spcBef>
                <a:spcPct val="0"/>
              </a:spcBef>
              <a:buClrTx/>
              <a:buSzTx/>
              <a:buFont typeface="Wingdings" pitchFamily="2" charset="2"/>
              <a:buChar char="§"/>
            </a:pPr>
            <a:r>
              <a:rPr lang="de-DE" altLang="de-DE" sz="1800" b="1" dirty="0"/>
              <a:t>Konfiszierung lutherischer Bücher</a:t>
            </a:r>
          </a:p>
          <a:p>
            <a:pPr eaLnBrk="1" hangingPunct="1">
              <a:lnSpc>
                <a:spcPct val="150000"/>
              </a:lnSpc>
              <a:spcBef>
                <a:spcPct val="0"/>
              </a:spcBef>
              <a:buClrTx/>
              <a:buSzTx/>
              <a:buFont typeface="Wingdings" pitchFamily="2" charset="2"/>
              <a:buChar char="§"/>
            </a:pPr>
            <a:r>
              <a:rPr lang="de-DE" altLang="de-DE" sz="1800" b="1" dirty="0"/>
              <a:t>Prozesse gegen lutherische Bauern, keine Emigrationsforderung</a:t>
            </a:r>
          </a:p>
          <a:p>
            <a:pPr eaLnBrk="1" hangingPunct="1">
              <a:lnSpc>
                <a:spcPct val="150000"/>
              </a:lnSpc>
              <a:spcBef>
                <a:spcPct val="0"/>
              </a:spcBef>
              <a:buClrTx/>
              <a:buSzTx/>
              <a:buFont typeface="Wingdings" pitchFamily="2" charset="2"/>
              <a:buChar char="§"/>
            </a:pPr>
            <a:r>
              <a:rPr lang="de-DE" altLang="de-DE" sz="1800" b="1" dirty="0"/>
              <a:t>Kampf gegen „ketzerische, unzulässige Lehre“ ist schwierig</a:t>
            </a:r>
          </a:p>
          <a:p>
            <a:pPr eaLnBrk="1" hangingPunct="1">
              <a:lnSpc>
                <a:spcPct val="150000"/>
              </a:lnSpc>
              <a:spcBef>
                <a:spcPct val="0"/>
              </a:spcBef>
              <a:buClrTx/>
              <a:buSzTx/>
              <a:buFont typeface="Wingdings" pitchFamily="2" charset="2"/>
              <a:buChar char="§"/>
            </a:pPr>
            <a:r>
              <a:rPr lang="de-DE" altLang="de-DE" sz="1800" b="1" dirty="0"/>
              <a:t>Festnahme von Einzelpersonen, Scheinbekehrungen</a:t>
            </a:r>
          </a:p>
          <a:p>
            <a:pPr eaLnBrk="1" hangingPunct="1">
              <a:lnSpc>
                <a:spcPct val="150000"/>
              </a:lnSpc>
              <a:spcBef>
                <a:spcPct val="0"/>
              </a:spcBef>
              <a:buClrTx/>
              <a:buSzTx/>
              <a:buFont typeface="Wingdings" pitchFamily="2" charset="2"/>
              <a:buChar char="§"/>
            </a:pPr>
            <a:r>
              <a:rPr lang="de-DE" altLang="de-DE" sz="1800" b="1" dirty="0"/>
              <a:t>Gemeinschaftliches Bewusstsein der Evangelischen wird gestärkt</a:t>
            </a:r>
          </a:p>
          <a:p>
            <a:pPr eaLnBrk="1" hangingPunct="1">
              <a:lnSpc>
                <a:spcPct val="150000"/>
              </a:lnSpc>
              <a:spcBef>
                <a:spcPct val="0"/>
              </a:spcBef>
              <a:buClrTx/>
              <a:buSzTx/>
              <a:buFont typeface="Wingdings" pitchFamily="2" charset="2"/>
              <a:buChar char="§"/>
            </a:pPr>
            <a:r>
              <a:rPr lang="de-DE" altLang="de-DE" sz="1800" b="1" dirty="0"/>
              <a:t>Kontakte zum Corpus </a:t>
            </a:r>
            <a:r>
              <a:rPr lang="de-DE" altLang="de-DE" sz="1800" b="1" dirty="0" err="1"/>
              <a:t>Evangelicorum</a:t>
            </a:r>
            <a:endParaRPr lang="de-DE" altLang="de-DE" sz="1800" b="1" dirty="0"/>
          </a:p>
          <a:p>
            <a:pPr eaLnBrk="1" hangingPunct="1">
              <a:lnSpc>
                <a:spcPct val="150000"/>
              </a:lnSpc>
              <a:spcBef>
                <a:spcPct val="0"/>
              </a:spcBef>
              <a:buClrTx/>
              <a:buSzTx/>
              <a:buFont typeface="Wingdings" pitchFamily="2" charset="2"/>
              <a:buChar char="§"/>
            </a:pPr>
            <a:r>
              <a:rPr lang="de-DE" altLang="de-DE" sz="1800" b="1" dirty="0"/>
              <a:t>Protestanten werden als rebellische Untertanen behandelt</a:t>
            </a:r>
          </a:p>
          <a:p>
            <a:pPr eaLnBrk="1" hangingPunct="1">
              <a:lnSpc>
                <a:spcPct val="150000"/>
              </a:lnSpc>
              <a:spcBef>
                <a:spcPct val="0"/>
              </a:spcBef>
              <a:buClrTx/>
              <a:buSzTx/>
              <a:buFont typeface="Wingdings" pitchFamily="2" charset="2"/>
              <a:buChar char="§"/>
            </a:pPr>
            <a:r>
              <a:rPr lang="de-DE" altLang="de-DE" sz="1800" b="1" dirty="0"/>
              <a:t>Evangelische reagieren mit Provokation und Bekenntnisbewegungen</a:t>
            </a:r>
          </a:p>
          <a:p>
            <a:pPr eaLnBrk="1" hangingPunct="1">
              <a:lnSpc>
                <a:spcPct val="150000"/>
              </a:lnSpc>
              <a:spcBef>
                <a:spcPct val="0"/>
              </a:spcBef>
              <a:buClrTx/>
              <a:buSzTx/>
              <a:buFont typeface="Wingdings" pitchFamily="2" charset="2"/>
              <a:buChar char="§"/>
            </a:pPr>
            <a:r>
              <a:rPr lang="de-DE" altLang="de-DE" sz="1800" b="1" dirty="0"/>
              <a:t>Der Staat greift zum Mittel der Zwangsumsiedlung</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6">
                                            <p:txEl>
                                              <p:pRg st="0" end="0"/>
                                            </p:txEl>
                                          </p:spTgt>
                                        </p:tgtEl>
                                        <p:attrNameLst>
                                          <p:attrName>style.visibility</p:attrName>
                                        </p:attrNameLst>
                                      </p:cBhvr>
                                      <p:to>
                                        <p:strVal val="visible"/>
                                      </p:to>
                                    </p:set>
                                    <p:anim calcmode="lin" valueType="num">
                                      <p:cBhvr additive="base">
                                        <p:cTn id="7" dur="500" fill="hold"/>
                                        <p:tgtEl>
                                          <p:spTgt spid="1095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6">
                                            <p:txEl>
                                              <p:pRg st="1" end="1"/>
                                            </p:txEl>
                                          </p:spTgt>
                                        </p:tgtEl>
                                        <p:attrNameLst>
                                          <p:attrName>style.visibility</p:attrName>
                                        </p:attrNameLst>
                                      </p:cBhvr>
                                      <p:to>
                                        <p:strVal val="visible"/>
                                      </p:to>
                                    </p:set>
                                    <p:anim calcmode="lin" valueType="num">
                                      <p:cBhvr additive="base">
                                        <p:cTn id="13" dur="500" fill="hold"/>
                                        <p:tgtEl>
                                          <p:spTgt spid="10957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76">
                                            <p:txEl>
                                              <p:pRg st="2" end="2"/>
                                            </p:txEl>
                                          </p:spTgt>
                                        </p:tgtEl>
                                        <p:attrNameLst>
                                          <p:attrName>style.visibility</p:attrName>
                                        </p:attrNameLst>
                                      </p:cBhvr>
                                      <p:to>
                                        <p:strVal val="visible"/>
                                      </p:to>
                                    </p:set>
                                    <p:anim calcmode="lin" valueType="num">
                                      <p:cBhvr additive="base">
                                        <p:cTn id="19" dur="500" fill="hold"/>
                                        <p:tgtEl>
                                          <p:spTgt spid="10957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57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9576">
                                            <p:txEl>
                                              <p:pRg st="3" end="3"/>
                                            </p:txEl>
                                          </p:spTgt>
                                        </p:tgtEl>
                                        <p:attrNameLst>
                                          <p:attrName>style.visibility</p:attrName>
                                        </p:attrNameLst>
                                      </p:cBhvr>
                                      <p:to>
                                        <p:strVal val="visible"/>
                                      </p:to>
                                    </p:set>
                                    <p:anim calcmode="lin" valueType="num">
                                      <p:cBhvr additive="base">
                                        <p:cTn id="25" dur="500" fill="hold"/>
                                        <p:tgtEl>
                                          <p:spTgt spid="10957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95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9576">
                                            <p:txEl>
                                              <p:pRg st="4" end="4"/>
                                            </p:txEl>
                                          </p:spTgt>
                                        </p:tgtEl>
                                        <p:attrNameLst>
                                          <p:attrName>style.visibility</p:attrName>
                                        </p:attrNameLst>
                                      </p:cBhvr>
                                      <p:to>
                                        <p:strVal val="visible"/>
                                      </p:to>
                                    </p:set>
                                    <p:anim calcmode="lin" valueType="num">
                                      <p:cBhvr additive="base">
                                        <p:cTn id="31" dur="500" fill="hold"/>
                                        <p:tgtEl>
                                          <p:spTgt spid="10957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957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9576">
                                            <p:txEl>
                                              <p:pRg st="5" end="5"/>
                                            </p:txEl>
                                          </p:spTgt>
                                        </p:tgtEl>
                                        <p:attrNameLst>
                                          <p:attrName>style.visibility</p:attrName>
                                        </p:attrNameLst>
                                      </p:cBhvr>
                                      <p:to>
                                        <p:strVal val="visible"/>
                                      </p:to>
                                    </p:set>
                                    <p:anim calcmode="lin" valueType="num">
                                      <p:cBhvr additive="base">
                                        <p:cTn id="37" dur="500" fill="hold"/>
                                        <p:tgtEl>
                                          <p:spTgt spid="10957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957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9576">
                                            <p:txEl>
                                              <p:pRg st="6" end="6"/>
                                            </p:txEl>
                                          </p:spTgt>
                                        </p:tgtEl>
                                        <p:attrNameLst>
                                          <p:attrName>style.visibility</p:attrName>
                                        </p:attrNameLst>
                                      </p:cBhvr>
                                      <p:to>
                                        <p:strVal val="visible"/>
                                      </p:to>
                                    </p:set>
                                    <p:anim calcmode="lin" valueType="num">
                                      <p:cBhvr additive="base">
                                        <p:cTn id="43" dur="500" fill="hold"/>
                                        <p:tgtEl>
                                          <p:spTgt spid="10957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957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9576">
                                            <p:txEl>
                                              <p:pRg st="7" end="7"/>
                                            </p:txEl>
                                          </p:spTgt>
                                        </p:tgtEl>
                                        <p:attrNameLst>
                                          <p:attrName>style.visibility</p:attrName>
                                        </p:attrNameLst>
                                      </p:cBhvr>
                                      <p:to>
                                        <p:strVal val="visible"/>
                                      </p:to>
                                    </p:set>
                                    <p:anim calcmode="lin" valueType="num">
                                      <p:cBhvr additive="base">
                                        <p:cTn id="49" dur="500" fill="hold"/>
                                        <p:tgtEl>
                                          <p:spTgt spid="10957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957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9576">
                                            <p:txEl>
                                              <p:pRg st="8" end="8"/>
                                            </p:txEl>
                                          </p:spTgt>
                                        </p:tgtEl>
                                        <p:attrNameLst>
                                          <p:attrName>style.visibility</p:attrName>
                                        </p:attrNameLst>
                                      </p:cBhvr>
                                      <p:to>
                                        <p:strVal val="visible"/>
                                      </p:to>
                                    </p:set>
                                    <p:anim calcmode="lin" valueType="num">
                                      <p:cBhvr additive="base">
                                        <p:cTn id="55" dur="500" fill="hold"/>
                                        <p:tgtEl>
                                          <p:spTgt spid="109576">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0957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09576">
                                            <p:txEl>
                                              <p:pRg st="9" end="9"/>
                                            </p:txEl>
                                          </p:spTgt>
                                        </p:tgtEl>
                                        <p:attrNameLst>
                                          <p:attrName>style.visibility</p:attrName>
                                        </p:attrNameLst>
                                      </p:cBhvr>
                                      <p:to>
                                        <p:strVal val="visible"/>
                                      </p:to>
                                    </p:set>
                                    <p:anim calcmode="lin" valueType="num">
                                      <p:cBhvr additive="base">
                                        <p:cTn id="61" dur="500" fill="hold"/>
                                        <p:tgtEl>
                                          <p:spTgt spid="109576">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0957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09576">
                                            <p:txEl>
                                              <p:pRg st="10" end="10"/>
                                            </p:txEl>
                                          </p:spTgt>
                                        </p:tgtEl>
                                        <p:attrNameLst>
                                          <p:attrName>style.visibility</p:attrName>
                                        </p:attrNameLst>
                                      </p:cBhvr>
                                      <p:to>
                                        <p:strVal val="visible"/>
                                      </p:to>
                                    </p:set>
                                    <p:anim calcmode="lin" valueType="num">
                                      <p:cBhvr additive="base">
                                        <p:cTn id="67" dur="500" fill="hold"/>
                                        <p:tgtEl>
                                          <p:spTgt spid="109576">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09576">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Aufstellung 17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14400"/>
            <a:ext cx="316230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250825" y="620713"/>
            <a:ext cx="9144000" cy="1143000"/>
          </a:xfrm>
        </p:spPr>
        <p:txBody>
          <a:bodyPr/>
          <a:lstStyle/>
          <a:p>
            <a:pPr eaLnBrk="1" hangingPunct="1"/>
            <a:r>
              <a:rPr lang="de-DE" altLang="de-DE" sz="2800" b="1" dirty="0" smtClean="0">
                <a:solidFill>
                  <a:srgbClr val="000000"/>
                </a:solidFill>
              </a:rPr>
              <a:t>Der Geheimprotestantismus</a:t>
            </a:r>
            <a:r>
              <a:rPr lang="de-DE" altLang="de-DE" sz="3600" b="1" dirty="0" smtClean="0">
                <a:solidFill>
                  <a:srgbClr val="000000"/>
                </a:solidFill>
              </a:rPr>
              <a:t/>
            </a:r>
            <a:br>
              <a:rPr lang="de-DE" altLang="de-DE" sz="3600" b="1" dirty="0" smtClean="0">
                <a:solidFill>
                  <a:srgbClr val="000000"/>
                </a:solidFill>
              </a:rPr>
            </a:br>
            <a:r>
              <a:rPr lang="de-DE" altLang="de-DE" sz="2000" b="1" dirty="0" smtClean="0"/>
              <a:t>Die Entwicklung im 18. Jahrhundert</a:t>
            </a:r>
            <a:br>
              <a:rPr lang="de-DE" altLang="de-DE" sz="2000" b="1" dirty="0" smtClean="0"/>
            </a:br>
            <a:endParaRPr lang="de-DE" altLang="de-DE" sz="2000" b="1" dirty="0" smtClean="0"/>
          </a:p>
        </p:txBody>
      </p:sp>
      <p:sp>
        <p:nvSpPr>
          <p:cNvPr id="26628" name="Text Box 3"/>
          <p:cNvSpPr txBox="1">
            <a:spLocks noChangeArrowheads="1"/>
          </p:cNvSpPr>
          <p:nvPr/>
        </p:nvSpPr>
        <p:spPr bwMode="auto">
          <a:xfrm>
            <a:off x="381000" y="1435290"/>
            <a:ext cx="457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2000" dirty="0"/>
              <a:t>Beispiel Reichenau</a:t>
            </a:r>
          </a:p>
        </p:txBody>
      </p:sp>
      <p:sp>
        <p:nvSpPr>
          <p:cNvPr id="26629" name="Text Box 4"/>
          <p:cNvSpPr txBox="1">
            <a:spLocks noChangeArrowheads="1"/>
          </p:cNvSpPr>
          <p:nvPr/>
        </p:nvSpPr>
        <p:spPr bwMode="auto">
          <a:xfrm>
            <a:off x="457200" y="5943600"/>
            <a:ext cx="26336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600" dirty="0"/>
              <a:t>Musterformular für die </a:t>
            </a:r>
          </a:p>
          <a:p>
            <a:pPr eaLnBrk="1" hangingPunct="1">
              <a:spcBef>
                <a:spcPct val="0"/>
              </a:spcBef>
              <a:buClrTx/>
              <a:buSzTx/>
              <a:buFontTx/>
              <a:buNone/>
            </a:pPr>
            <a:r>
              <a:rPr lang="de-DE" altLang="de-DE" sz="1600" dirty="0"/>
              <a:t>Erfassung der Bevölkerung</a:t>
            </a:r>
          </a:p>
        </p:txBody>
      </p:sp>
      <p:sp>
        <p:nvSpPr>
          <p:cNvPr id="26630" name="Text Box 5"/>
          <p:cNvSpPr txBox="1">
            <a:spLocks noChangeArrowheads="1"/>
          </p:cNvSpPr>
          <p:nvPr/>
        </p:nvSpPr>
        <p:spPr bwMode="auto">
          <a:xfrm>
            <a:off x="5486400" y="5943600"/>
            <a:ext cx="34559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600" dirty="0"/>
              <a:t>Die zur Augsburgischen Konfession </a:t>
            </a:r>
          </a:p>
          <a:p>
            <a:pPr eaLnBrk="1" hangingPunct="1">
              <a:spcBef>
                <a:spcPct val="0"/>
              </a:spcBef>
              <a:buClrTx/>
              <a:buSzTx/>
              <a:buFontTx/>
              <a:buNone/>
            </a:pPr>
            <a:r>
              <a:rPr lang="de-DE" altLang="de-DE" sz="1600" dirty="0"/>
              <a:t>eingeschriebenen Personen</a:t>
            </a:r>
          </a:p>
        </p:txBody>
      </p:sp>
      <p:pic>
        <p:nvPicPr>
          <p:cNvPr id="26631" name="Picture 9" descr="Pohsernigger H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47244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8" descr="Missionsstation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803275"/>
            <a:ext cx="422433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p:nvPr>
        </p:nvSpPr>
        <p:spPr>
          <a:xfrm>
            <a:off x="0" y="620713"/>
            <a:ext cx="9144000" cy="1066800"/>
          </a:xfrm>
        </p:spPr>
        <p:txBody>
          <a:bodyPr/>
          <a:lstStyle/>
          <a:p>
            <a:pPr eaLnBrk="1" hangingPunct="1"/>
            <a:r>
              <a:rPr lang="de-DE" altLang="de-DE" sz="2800" b="1" dirty="0" smtClean="0">
                <a:solidFill>
                  <a:srgbClr val="000000"/>
                </a:solidFill>
              </a:rPr>
              <a:t>Der Geheimprotestantismus</a:t>
            </a:r>
            <a:r>
              <a:rPr lang="de-DE" altLang="de-DE" sz="3600" b="1" dirty="0" smtClean="0">
                <a:solidFill>
                  <a:srgbClr val="000000"/>
                </a:solidFill>
              </a:rPr>
              <a:t/>
            </a:r>
            <a:br>
              <a:rPr lang="de-DE" altLang="de-DE" sz="3600" b="1" dirty="0" smtClean="0">
                <a:solidFill>
                  <a:srgbClr val="000000"/>
                </a:solidFill>
              </a:rPr>
            </a:br>
            <a:r>
              <a:rPr lang="de-DE" altLang="de-DE" sz="2000" b="1" dirty="0" smtClean="0"/>
              <a:t>Die Entwicklung im 18. Jahrhundert</a:t>
            </a:r>
            <a:br>
              <a:rPr lang="de-DE" altLang="de-DE" sz="2000" b="1" dirty="0" smtClean="0"/>
            </a:br>
            <a:endParaRPr lang="de-DE" altLang="de-DE" sz="2000" b="1" dirty="0" smtClean="0"/>
          </a:p>
        </p:txBody>
      </p:sp>
      <p:sp>
        <p:nvSpPr>
          <p:cNvPr id="27652" name="Text Box 3"/>
          <p:cNvSpPr txBox="1">
            <a:spLocks noChangeArrowheads="1"/>
          </p:cNvSpPr>
          <p:nvPr/>
        </p:nvSpPr>
        <p:spPr bwMode="auto">
          <a:xfrm>
            <a:off x="323850" y="1844675"/>
            <a:ext cx="3200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2000" dirty="0"/>
              <a:t>Unterschiede in den </a:t>
            </a:r>
          </a:p>
          <a:p>
            <a:pPr eaLnBrk="1" hangingPunct="1">
              <a:spcBef>
                <a:spcPct val="0"/>
              </a:spcBef>
              <a:buClrTx/>
              <a:buSzTx/>
              <a:buFontTx/>
              <a:buNone/>
            </a:pPr>
            <a:r>
              <a:rPr lang="de-DE" altLang="de-DE" sz="2000" dirty="0"/>
              <a:t>einzelnen Regionen</a:t>
            </a:r>
          </a:p>
        </p:txBody>
      </p:sp>
      <p:sp>
        <p:nvSpPr>
          <p:cNvPr id="100356" name="Text Box 4"/>
          <p:cNvSpPr txBox="1">
            <a:spLocks noChangeArrowheads="1"/>
          </p:cNvSpPr>
          <p:nvPr/>
        </p:nvSpPr>
        <p:spPr bwMode="auto">
          <a:xfrm>
            <a:off x="381000" y="5257800"/>
            <a:ext cx="7513638"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400" b="1"/>
              <a:t>Bleiberg/Weißensee/Gailtal</a:t>
            </a:r>
            <a:r>
              <a:rPr lang="de-DE" altLang="de-DE" sz="1400"/>
              <a:t>: wenige Transmigrationen sowohl in karolinischer als auch </a:t>
            </a:r>
          </a:p>
          <a:p>
            <a:pPr eaLnBrk="1" hangingPunct="1">
              <a:spcBef>
                <a:spcPct val="0"/>
              </a:spcBef>
              <a:buClrTx/>
              <a:buSzTx/>
              <a:buFontTx/>
              <a:buNone/>
            </a:pPr>
            <a:r>
              <a:rPr lang="de-DE" altLang="de-DE" sz="1400"/>
              <a:t>theresianischer Zeit, Missionsstationen in Gatschach/Weißensee, St. Lorenzen im Gitsch-</a:t>
            </a:r>
          </a:p>
          <a:p>
            <a:pPr eaLnBrk="1" hangingPunct="1">
              <a:spcBef>
                <a:spcPct val="0"/>
              </a:spcBef>
              <a:buClrTx/>
              <a:buSzTx/>
              <a:buFontTx/>
              <a:buNone/>
            </a:pPr>
            <a:r>
              <a:rPr lang="de-DE" altLang="de-DE" sz="1400"/>
              <a:t>tal, Mitschig, Hermagor, Tröpolach, Waidegg, Rattendorf, Tresdorf, Stranig, Reisach, Dellach,</a:t>
            </a:r>
          </a:p>
          <a:p>
            <a:pPr eaLnBrk="1" hangingPunct="1">
              <a:spcBef>
                <a:spcPct val="0"/>
              </a:spcBef>
              <a:buClrTx/>
              <a:buSzTx/>
              <a:buFontTx/>
              <a:buNone/>
            </a:pPr>
            <a:r>
              <a:rPr lang="de-DE" altLang="de-DE" sz="1400"/>
              <a:t>Würmlach, Kornat; Toleranzgemeinden in Bleiberg, Agoritschach, Weißbriach, Watschig,</a:t>
            </a:r>
          </a:p>
          <a:p>
            <a:pPr eaLnBrk="1" hangingPunct="1">
              <a:spcBef>
                <a:spcPct val="0"/>
              </a:spcBef>
              <a:buClrTx/>
              <a:buSzTx/>
              <a:buFontTx/>
              <a:buNone/>
            </a:pPr>
            <a:r>
              <a:rPr lang="de-DE" altLang="de-DE" sz="1400"/>
              <a:t>Tresdorf</a:t>
            </a:r>
          </a:p>
        </p:txBody>
      </p:sp>
      <p:sp>
        <p:nvSpPr>
          <p:cNvPr id="100361" name="Text Box 9"/>
          <p:cNvSpPr txBox="1">
            <a:spLocks noChangeArrowheads="1"/>
          </p:cNvSpPr>
          <p:nvPr/>
        </p:nvSpPr>
        <p:spPr bwMode="auto">
          <a:xfrm>
            <a:off x="304800" y="2943225"/>
            <a:ext cx="703262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400" b="1" dirty="0"/>
              <a:t>Reichenau</a:t>
            </a:r>
            <a:r>
              <a:rPr lang="de-DE" altLang="de-DE" sz="1400" dirty="0"/>
              <a:t>: Einschreibbewegung 1734, wenig </a:t>
            </a:r>
            <a:r>
              <a:rPr lang="de-DE" altLang="de-DE" sz="1400" dirty="0" err="1"/>
              <a:t>Transimigrationen</a:t>
            </a:r>
            <a:r>
              <a:rPr lang="de-DE" altLang="de-DE" sz="1400" dirty="0"/>
              <a:t> in </a:t>
            </a:r>
            <a:r>
              <a:rPr lang="de-DE" altLang="de-DE" sz="1400" dirty="0" err="1"/>
              <a:t>karolinischer</a:t>
            </a:r>
            <a:r>
              <a:rPr lang="de-DE" altLang="de-DE" sz="1400" dirty="0"/>
              <a:t> Zeit,</a:t>
            </a:r>
          </a:p>
          <a:p>
            <a:pPr eaLnBrk="1" hangingPunct="1">
              <a:spcBef>
                <a:spcPct val="0"/>
              </a:spcBef>
              <a:buClrTx/>
              <a:buSzTx/>
              <a:buFontTx/>
              <a:buNone/>
            </a:pPr>
            <a:r>
              <a:rPr lang="de-DE" altLang="de-DE" sz="1400" dirty="0"/>
              <a:t>zahlreiche Rückkehr zur katholischen Kirche, </a:t>
            </a:r>
            <a:r>
              <a:rPr lang="de-DE" altLang="de-DE" sz="1400" dirty="0" err="1"/>
              <a:t>Missionststation</a:t>
            </a:r>
            <a:r>
              <a:rPr lang="de-DE" altLang="de-DE" sz="1400" dirty="0"/>
              <a:t>, keine Transmigrationen </a:t>
            </a:r>
          </a:p>
          <a:p>
            <a:pPr eaLnBrk="1" hangingPunct="1">
              <a:spcBef>
                <a:spcPct val="0"/>
              </a:spcBef>
              <a:buClrTx/>
              <a:buSzTx/>
              <a:buFontTx/>
              <a:buNone/>
            </a:pPr>
            <a:r>
              <a:rPr lang="de-DE" altLang="de-DE" sz="1400" dirty="0"/>
              <a:t>in </a:t>
            </a:r>
            <a:r>
              <a:rPr lang="de-DE" altLang="de-DE" sz="1400" dirty="0" err="1"/>
              <a:t>theresianischer</a:t>
            </a:r>
            <a:r>
              <a:rPr lang="de-DE" altLang="de-DE" sz="1400" dirty="0"/>
              <a:t> Zeit, keine Toleranzgemeinde</a:t>
            </a:r>
          </a:p>
          <a:p>
            <a:pPr eaLnBrk="1" hangingPunct="1">
              <a:spcBef>
                <a:spcPct val="0"/>
              </a:spcBef>
              <a:buClrTx/>
              <a:buSzTx/>
              <a:buFontTx/>
              <a:buNone/>
            </a:pPr>
            <a:endParaRPr lang="de-DE" altLang="de-DE" sz="1400" dirty="0"/>
          </a:p>
        </p:txBody>
      </p:sp>
      <p:sp>
        <p:nvSpPr>
          <p:cNvPr id="100362" name="Text Box 10"/>
          <p:cNvSpPr txBox="1">
            <a:spLocks noChangeArrowheads="1"/>
          </p:cNvSpPr>
          <p:nvPr/>
        </p:nvSpPr>
        <p:spPr bwMode="auto">
          <a:xfrm>
            <a:off x="327025" y="4254500"/>
            <a:ext cx="744537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de-DE" altLang="de-DE" sz="1400"/>
          </a:p>
          <a:p>
            <a:pPr eaLnBrk="1" hangingPunct="1">
              <a:spcBef>
                <a:spcPct val="0"/>
              </a:spcBef>
              <a:buClrTx/>
              <a:buSzTx/>
              <a:buFontTx/>
              <a:buNone/>
            </a:pPr>
            <a:r>
              <a:rPr lang="de-DE" altLang="de-DE" sz="1400" b="1"/>
              <a:t>Herrschaften Gegend, Himmelberg/Biberstein</a:t>
            </a:r>
            <a:r>
              <a:rPr lang="de-DE" altLang="de-DE" sz="1400"/>
              <a:t>: wenige Transmigrationen in karolinischer, </a:t>
            </a:r>
          </a:p>
          <a:p>
            <a:pPr eaLnBrk="1" hangingPunct="1">
              <a:spcBef>
                <a:spcPct val="0"/>
              </a:spcBef>
              <a:buClrTx/>
              <a:buSzTx/>
              <a:buFontTx/>
              <a:buNone/>
            </a:pPr>
            <a:r>
              <a:rPr lang="de-DE" altLang="de-DE" sz="1400"/>
              <a:t>sehr viele in theresianischer Zeit,  Missionsstationen in Himmelberg, Zedlitzdorf, Inner-</a:t>
            </a:r>
          </a:p>
          <a:p>
            <a:pPr eaLnBrk="1" hangingPunct="1">
              <a:spcBef>
                <a:spcPct val="0"/>
              </a:spcBef>
              <a:buClrTx/>
              <a:buSzTx/>
              <a:buFontTx/>
              <a:buNone/>
            </a:pPr>
            <a:r>
              <a:rPr lang="de-DE" altLang="de-DE" sz="1400"/>
              <a:t>teuchen, Arriach; Toleranzgemeinden in Arriach, Feld am See, Gnesau</a:t>
            </a:r>
          </a:p>
          <a:p>
            <a:pPr eaLnBrk="1" hangingPunct="1">
              <a:spcBef>
                <a:spcPct val="0"/>
              </a:spcBef>
              <a:buClrTx/>
              <a:buSzTx/>
              <a:buFontTx/>
              <a:buNone/>
            </a:pPr>
            <a:endParaRPr lang="de-DE" altLang="de-DE" sz="1400"/>
          </a:p>
        </p:txBody>
      </p:sp>
      <p:sp>
        <p:nvSpPr>
          <p:cNvPr id="100364" name="Text Box 12"/>
          <p:cNvSpPr txBox="1">
            <a:spLocks noChangeArrowheads="1"/>
          </p:cNvSpPr>
          <p:nvPr/>
        </p:nvSpPr>
        <p:spPr bwMode="auto">
          <a:xfrm>
            <a:off x="363538" y="3705225"/>
            <a:ext cx="6646862"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400" b="1" dirty="0" err="1"/>
              <a:t>Paternion</a:t>
            </a:r>
            <a:r>
              <a:rPr lang="de-DE" altLang="de-DE" sz="1400" dirty="0"/>
              <a:t>: Starkes Hervortreten der Evangelischen in 1730er Jahren, zahlreiche </a:t>
            </a:r>
          </a:p>
          <a:p>
            <a:pPr eaLnBrk="1" hangingPunct="1">
              <a:spcBef>
                <a:spcPct val="0"/>
              </a:spcBef>
              <a:buClrTx/>
              <a:buSzTx/>
              <a:buFontTx/>
              <a:buNone/>
            </a:pPr>
            <a:r>
              <a:rPr lang="de-DE" altLang="de-DE" sz="1400" dirty="0"/>
              <a:t>Transmigrationen in </a:t>
            </a:r>
            <a:r>
              <a:rPr lang="de-DE" altLang="de-DE" sz="1400" dirty="0" err="1"/>
              <a:t>karolinischer</a:t>
            </a:r>
            <a:r>
              <a:rPr lang="de-DE" altLang="de-DE" sz="1400" dirty="0"/>
              <a:t>, wenige in </a:t>
            </a:r>
            <a:r>
              <a:rPr lang="de-DE" altLang="de-DE" sz="1400" dirty="0" err="1"/>
              <a:t>theresianischer</a:t>
            </a:r>
            <a:r>
              <a:rPr lang="de-DE" altLang="de-DE" sz="1400" dirty="0"/>
              <a:t> Zeit, Missionsstation, </a:t>
            </a:r>
          </a:p>
          <a:p>
            <a:pPr eaLnBrk="1" hangingPunct="1">
              <a:spcBef>
                <a:spcPct val="0"/>
              </a:spcBef>
              <a:buClrTx/>
              <a:buSzTx/>
              <a:buFontTx/>
              <a:buNone/>
            </a:pPr>
            <a:r>
              <a:rPr lang="de-DE" altLang="de-DE" sz="1400" dirty="0"/>
              <a:t>keine Toleranzgemeinde am Ort, aber in der Herrschaft in </a:t>
            </a:r>
            <a:r>
              <a:rPr lang="de-DE" altLang="de-DE" sz="1400" dirty="0" err="1"/>
              <a:t>Zlan-Stockenboi</a:t>
            </a:r>
            <a:r>
              <a:rPr lang="de-DE" altLang="de-DE" sz="1400" dirty="0"/>
              <a:t>.</a:t>
            </a:r>
          </a:p>
          <a:p>
            <a:pPr eaLnBrk="1" hangingPunct="1">
              <a:spcBef>
                <a:spcPct val="0"/>
              </a:spcBef>
              <a:buClrTx/>
              <a:buSzTx/>
              <a:buFontTx/>
              <a:buNone/>
            </a:pPr>
            <a:endParaRPr lang="de-DE" altLang="de-DE" sz="1400" dirty="0"/>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61"/>
                                        </p:tgtEl>
                                        <p:attrNameLst>
                                          <p:attrName>style.visibility</p:attrName>
                                        </p:attrNameLst>
                                      </p:cBhvr>
                                      <p:to>
                                        <p:strVal val="visible"/>
                                      </p:to>
                                    </p:set>
                                    <p:anim calcmode="lin" valueType="num">
                                      <p:cBhvr additive="base">
                                        <p:cTn id="7" dur="500" fill="hold"/>
                                        <p:tgtEl>
                                          <p:spTgt spid="100361"/>
                                        </p:tgtEl>
                                        <p:attrNameLst>
                                          <p:attrName>ppt_x</p:attrName>
                                        </p:attrNameLst>
                                      </p:cBhvr>
                                      <p:tavLst>
                                        <p:tav tm="0">
                                          <p:val>
                                            <p:strVal val="0-#ppt_w/2"/>
                                          </p:val>
                                        </p:tav>
                                        <p:tav tm="100000">
                                          <p:val>
                                            <p:strVal val="#ppt_x"/>
                                          </p:val>
                                        </p:tav>
                                      </p:tavLst>
                                    </p:anim>
                                    <p:anim calcmode="lin" valueType="num">
                                      <p:cBhvr additive="base">
                                        <p:cTn id="8" dur="500" fill="hold"/>
                                        <p:tgtEl>
                                          <p:spTgt spid="1003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64"/>
                                        </p:tgtEl>
                                        <p:attrNameLst>
                                          <p:attrName>style.visibility</p:attrName>
                                        </p:attrNameLst>
                                      </p:cBhvr>
                                      <p:to>
                                        <p:strVal val="visible"/>
                                      </p:to>
                                    </p:set>
                                    <p:anim calcmode="lin" valueType="num">
                                      <p:cBhvr additive="base">
                                        <p:cTn id="13" dur="500" fill="hold"/>
                                        <p:tgtEl>
                                          <p:spTgt spid="100364"/>
                                        </p:tgtEl>
                                        <p:attrNameLst>
                                          <p:attrName>ppt_x</p:attrName>
                                        </p:attrNameLst>
                                      </p:cBhvr>
                                      <p:tavLst>
                                        <p:tav tm="0">
                                          <p:val>
                                            <p:strVal val="0-#ppt_w/2"/>
                                          </p:val>
                                        </p:tav>
                                        <p:tav tm="100000">
                                          <p:val>
                                            <p:strVal val="#ppt_x"/>
                                          </p:val>
                                        </p:tav>
                                      </p:tavLst>
                                    </p:anim>
                                    <p:anim calcmode="lin" valueType="num">
                                      <p:cBhvr additive="base">
                                        <p:cTn id="14" dur="500" fill="hold"/>
                                        <p:tgtEl>
                                          <p:spTgt spid="10036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0362"/>
                                        </p:tgtEl>
                                        <p:attrNameLst>
                                          <p:attrName>style.visibility</p:attrName>
                                        </p:attrNameLst>
                                      </p:cBhvr>
                                      <p:to>
                                        <p:strVal val="visible"/>
                                      </p:to>
                                    </p:set>
                                    <p:anim calcmode="lin" valueType="num">
                                      <p:cBhvr additive="base">
                                        <p:cTn id="19" dur="500" fill="hold"/>
                                        <p:tgtEl>
                                          <p:spTgt spid="100362"/>
                                        </p:tgtEl>
                                        <p:attrNameLst>
                                          <p:attrName>ppt_x</p:attrName>
                                        </p:attrNameLst>
                                      </p:cBhvr>
                                      <p:tavLst>
                                        <p:tav tm="0">
                                          <p:val>
                                            <p:strVal val="0-#ppt_w/2"/>
                                          </p:val>
                                        </p:tav>
                                        <p:tav tm="100000">
                                          <p:val>
                                            <p:strVal val="#ppt_x"/>
                                          </p:val>
                                        </p:tav>
                                      </p:tavLst>
                                    </p:anim>
                                    <p:anim calcmode="lin" valueType="num">
                                      <p:cBhvr additive="base">
                                        <p:cTn id="20" dur="500" fill="hold"/>
                                        <p:tgtEl>
                                          <p:spTgt spid="1003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0356"/>
                                        </p:tgtEl>
                                        <p:attrNameLst>
                                          <p:attrName>style.visibility</p:attrName>
                                        </p:attrNameLst>
                                      </p:cBhvr>
                                      <p:to>
                                        <p:strVal val="visible"/>
                                      </p:to>
                                    </p:set>
                                    <p:anim calcmode="lin" valueType="num">
                                      <p:cBhvr additive="base">
                                        <p:cTn id="25" dur="500" fill="hold"/>
                                        <p:tgtEl>
                                          <p:spTgt spid="100356"/>
                                        </p:tgtEl>
                                        <p:attrNameLst>
                                          <p:attrName>ppt_x</p:attrName>
                                        </p:attrNameLst>
                                      </p:cBhvr>
                                      <p:tavLst>
                                        <p:tav tm="0">
                                          <p:val>
                                            <p:strVal val="0-#ppt_w/2"/>
                                          </p:val>
                                        </p:tav>
                                        <p:tav tm="100000">
                                          <p:val>
                                            <p:strVal val="#ppt_x"/>
                                          </p:val>
                                        </p:tav>
                                      </p:tavLst>
                                    </p:anim>
                                    <p:anim calcmode="lin" valueType="num">
                                      <p:cBhvr additive="base">
                                        <p:cTn id="26" dur="500" fill="hold"/>
                                        <p:tgtEl>
                                          <p:spTgt spid="1003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utoUpdateAnimBg="0"/>
      <p:bldP spid="100361" grpId="0" autoUpdateAnimBg="0"/>
      <p:bldP spid="100362" grpId="0" autoUpdateAnimBg="0"/>
      <p:bldP spid="10036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33375"/>
            <a:ext cx="5105400" cy="1447800"/>
          </a:xfrm>
        </p:spPr>
        <p:txBody>
          <a:bodyPr/>
          <a:lstStyle/>
          <a:p>
            <a:pPr eaLnBrk="1" hangingPunct="1"/>
            <a:r>
              <a:rPr lang="de-DE" altLang="de-DE" sz="2800" b="1" dirty="0" smtClean="0"/>
              <a:t>Zu Glaubensinhalt und </a:t>
            </a:r>
            <a:br>
              <a:rPr lang="de-DE" altLang="de-DE" sz="2800" b="1" dirty="0" smtClean="0"/>
            </a:br>
            <a:r>
              <a:rPr lang="de-DE" altLang="de-DE" sz="2800" b="1" dirty="0" smtClean="0"/>
              <a:t>Glaubenspraxis </a:t>
            </a:r>
            <a:br>
              <a:rPr lang="de-DE" altLang="de-DE" sz="2800" b="1" dirty="0" smtClean="0"/>
            </a:br>
            <a:r>
              <a:rPr lang="de-DE" altLang="de-DE" sz="2800" b="1" dirty="0" smtClean="0"/>
              <a:t>der Geheimprotestanten</a:t>
            </a:r>
          </a:p>
        </p:txBody>
      </p:sp>
      <p:pic>
        <p:nvPicPr>
          <p:cNvPr id="28675" name="Picture 4" descr="Postille mit Anweisu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701925"/>
            <a:ext cx="5105400"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Picture 7" descr="Bücherverzeichnis 165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
            <a:ext cx="20177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descr="Bücherverzeichnis 165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52400"/>
            <a:ext cx="19177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9"/>
          <p:cNvSpPr>
            <a:spLocks noChangeArrowheads="1"/>
          </p:cNvSpPr>
          <p:nvPr/>
        </p:nvSpPr>
        <p:spPr bwMode="auto">
          <a:xfrm>
            <a:off x="152400" y="1628775"/>
            <a:ext cx="43434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600"/>
              <a:t>Spangenberg-Postille mit eingeklebter handschriftlicher Anweisung für die Hauspredigt</a:t>
            </a:r>
          </a:p>
          <a:p>
            <a:pPr eaLnBrk="1" hangingPunct="1">
              <a:spcBef>
                <a:spcPct val="0"/>
              </a:spcBef>
              <a:buClrTx/>
              <a:buSzTx/>
              <a:buFontTx/>
              <a:buNone/>
            </a:pPr>
            <a:r>
              <a:rPr lang="de-DE" altLang="de-DE" sz="1400"/>
              <a:t>Fresach, Evangelisches Diözesanmuseum</a:t>
            </a:r>
          </a:p>
        </p:txBody>
      </p:sp>
      <p:sp>
        <p:nvSpPr>
          <p:cNvPr id="28679" name="Text Box 10"/>
          <p:cNvSpPr txBox="1">
            <a:spLocks noChangeArrowheads="1"/>
          </p:cNvSpPr>
          <p:nvPr/>
        </p:nvSpPr>
        <p:spPr bwMode="auto">
          <a:xfrm>
            <a:off x="5334000" y="6172200"/>
            <a:ext cx="381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r" eaLnBrk="1" hangingPunct="1">
              <a:spcBef>
                <a:spcPct val="0"/>
              </a:spcBef>
              <a:buClrTx/>
              <a:buSzTx/>
              <a:buFontTx/>
              <a:buNone/>
            </a:pPr>
            <a:r>
              <a:rPr lang="de-DE" altLang="de-DE" sz="1600"/>
              <a:t>Verzeichnis abgenommener Bücher,</a:t>
            </a:r>
          </a:p>
          <a:p>
            <a:pPr algn="r" eaLnBrk="1" hangingPunct="1">
              <a:spcBef>
                <a:spcPct val="0"/>
              </a:spcBef>
              <a:buClrTx/>
              <a:buSzTx/>
              <a:buFontTx/>
              <a:buNone/>
            </a:pPr>
            <a:r>
              <a:rPr lang="de-DE" altLang="de-DE" sz="1600"/>
              <a:t>Treffen 1657</a:t>
            </a:r>
          </a:p>
        </p:txBody>
      </p:sp>
    </p:spTree>
  </p:cSld>
  <p:clrMapOvr>
    <a:masterClrMapping/>
  </p:clrMapOvr>
  <p:transition spd="slow">
    <p:push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179388" y="333375"/>
            <a:ext cx="9144000" cy="1447800"/>
          </a:xfrm>
        </p:spPr>
        <p:txBody>
          <a:bodyPr/>
          <a:lstStyle/>
          <a:p>
            <a:pPr eaLnBrk="1" hangingPunct="1"/>
            <a:r>
              <a:rPr lang="de-DE" altLang="de-DE" sz="3600" b="1" smtClean="0">
                <a:solidFill>
                  <a:srgbClr val="000000"/>
                </a:solidFill>
              </a:rPr>
              <a:t>Der Geheimprotestantismus</a:t>
            </a:r>
            <a:br>
              <a:rPr lang="de-DE" altLang="de-DE" sz="3600" b="1" smtClean="0">
                <a:solidFill>
                  <a:srgbClr val="000000"/>
                </a:solidFill>
              </a:rPr>
            </a:br>
            <a:r>
              <a:rPr lang="de-DE" altLang="de-DE" sz="2800" b="1" smtClean="0">
                <a:solidFill>
                  <a:srgbClr val="000000"/>
                </a:solidFill>
              </a:rPr>
              <a:t>D</a:t>
            </a:r>
            <a:r>
              <a:rPr lang="de-DE" altLang="de-DE" sz="2800" b="1" smtClean="0"/>
              <a:t>er Schrumpfungsprozess des Protestantismus</a:t>
            </a:r>
          </a:p>
        </p:txBody>
      </p:sp>
      <p:sp>
        <p:nvSpPr>
          <p:cNvPr id="136196" name="Text Box 4"/>
          <p:cNvSpPr txBox="1">
            <a:spLocks noChangeArrowheads="1"/>
          </p:cNvSpPr>
          <p:nvPr/>
        </p:nvSpPr>
        <p:spPr bwMode="auto">
          <a:xfrm>
            <a:off x="339725" y="1676400"/>
            <a:ext cx="8624888" cy="475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800"/>
              <a:t>Von 1600 an Schrumpfungsprozess in mehreren Phasen</a:t>
            </a:r>
          </a:p>
          <a:p>
            <a:pPr eaLnBrk="1" hangingPunct="1">
              <a:spcBef>
                <a:spcPct val="0"/>
              </a:spcBef>
              <a:buClrTx/>
              <a:buSzTx/>
              <a:buFontTx/>
              <a:buNone/>
            </a:pPr>
            <a:endParaRPr lang="de-DE" altLang="de-DE" sz="1200"/>
          </a:p>
          <a:p>
            <a:pPr eaLnBrk="1" hangingPunct="1">
              <a:spcBef>
                <a:spcPct val="0"/>
              </a:spcBef>
              <a:buClrTx/>
              <a:buSzTx/>
              <a:buFontTx/>
              <a:buNone/>
            </a:pPr>
            <a:r>
              <a:rPr lang="de-DE" altLang="de-DE" sz="1800"/>
              <a:t>Eindeutige Kontinuität von der Reformationszeit ins 18. Jh</a:t>
            </a:r>
          </a:p>
          <a:p>
            <a:pPr eaLnBrk="1" hangingPunct="1">
              <a:spcBef>
                <a:spcPct val="0"/>
              </a:spcBef>
              <a:buClrTx/>
              <a:buSzTx/>
              <a:buFontTx/>
              <a:buNone/>
            </a:pPr>
            <a:endParaRPr lang="de-DE" altLang="de-DE" sz="1200"/>
          </a:p>
          <a:p>
            <a:pPr eaLnBrk="1" hangingPunct="1">
              <a:spcBef>
                <a:spcPct val="0"/>
              </a:spcBef>
              <a:buClrTx/>
              <a:buSzTx/>
              <a:buFontTx/>
              <a:buNone/>
            </a:pPr>
            <a:r>
              <a:rPr lang="de-DE" altLang="de-DE" sz="1800"/>
              <a:t>Auslöschung durch Gegenreformation in oberen Gesellschaftsschichten und in manchen Landesteilen</a:t>
            </a:r>
          </a:p>
          <a:p>
            <a:pPr eaLnBrk="1" hangingPunct="1">
              <a:spcBef>
                <a:spcPct val="0"/>
              </a:spcBef>
              <a:buClrTx/>
              <a:buSzTx/>
              <a:buFontTx/>
              <a:buNone/>
            </a:pPr>
            <a:endParaRPr lang="de-DE" altLang="de-DE" sz="1200"/>
          </a:p>
          <a:p>
            <a:pPr eaLnBrk="1" hangingPunct="1">
              <a:spcBef>
                <a:spcPct val="0"/>
              </a:spcBef>
              <a:buClrTx/>
              <a:buSzTx/>
              <a:buFontTx/>
              <a:buNone/>
            </a:pPr>
            <a:r>
              <a:rPr lang="de-DE" altLang="de-DE" sz="1800"/>
              <a:t>Untergrundprotestantismus hält sich, wo es im 16. Jh sehr aktive Gemeinden gab und die neuen katholischen Herrschaftsinhaber kein besonderes Interesse an der Religion ihrer Untertanen haben</a:t>
            </a:r>
          </a:p>
          <a:p>
            <a:pPr eaLnBrk="1" hangingPunct="1">
              <a:spcBef>
                <a:spcPct val="0"/>
              </a:spcBef>
              <a:buClrTx/>
              <a:buSzTx/>
              <a:buFontTx/>
              <a:buNone/>
            </a:pPr>
            <a:endParaRPr lang="de-DE" altLang="de-DE" sz="1200"/>
          </a:p>
          <a:p>
            <a:pPr eaLnBrk="1" hangingPunct="1">
              <a:spcBef>
                <a:spcPct val="0"/>
              </a:spcBef>
              <a:buClrTx/>
              <a:buSzTx/>
              <a:buFontTx/>
              <a:buNone/>
            </a:pPr>
            <a:r>
              <a:rPr lang="de-DE" altLang="de-DE" sz="1800"/>
              <a:t>Letzte große Emigration und endgültiger Gang in den Untergrund nach letzter Religionsreformation 1650/51</a:t>
            </a:r>
          </a:p>
          <a:p>
            <a:pPr eaLnBrk="1" hangingPunct="1">
              <a:spcBef>
                <a:spcPct val="0"/>
              </a:spcBef>
              <a:buClrTx/>
              <a:buSzTx/>
              <a:buFontTx/>
              <a:buNone/>
            </a:pPr>
            <a:endParaRPr lang="de-DE" altLang="de-DE" sz="1200"/>
          </a:p>
          <a:p>
            <a:pPr eaLnBrk="1" hangingPunct="1">
              <a:spcBef>
                <a:spcPct val="0"/>
              </a:spcBef>
              <a:buClrTx/>
              <a:buSzTx/>
              <a:buFontTx/>
              <a:buNone/>
            </a:pPr>
            <a:r>
              <a:rPr lang="de-DE" altLang="de-DE" sz="1800"/>
              <a:t>Im 18. Jahrhundert Dezimierung durch karolinische und theresianische Maßnahmen (Mission und Transmigration)</a:t>
            </a:r>
          </a:p>
          <a:p>
            <a:pPr eaLnBrk="1" hangingPunct="1">
              <a:spcBef>
                <a:spcPct val="0"/>
              </a:spcBef>
              <a:buClrTx/>
              <a:buSzTx/>
              <a:buFontTx/>
              <a:buNone/>
            </a:pPr>
            <a:endParaRPr lang="de-DE" altLang="de-DE" sz="1200"/>
          </a:p>
          <a:p>
            <a:pPr eaLnBrk="1" hangingPunct="1">
              <a:spcBef>
                <a:spcPct val="0"/>
              </a:spcBef>
              <a:buClrTx/>
              <a:buSzTx/>
              <a:buFontTx/>
              <a:buNone/>
            </a:pPr>
            <a:r>
              <a:rPr lang="de-DE" altLang="de-DE" sz="1800"/>
              <a:t>Nach dem Toleranzpatent 1781 erklären sich 13.000 Personen als Anhänger der Augsburger Konfession und gründen 14 Toleranzgemeinden</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2" end="2"/>
                                            </p:txEl>
                                          </p:spTgt>
                                        </p:tgtEl>
                                        <p:attrNameLst>
                                          <p:attrName>style.visibility</p:attrName>
                                        </p:attrNameLst>
                                      </p:cBhvr>
                                      <p:to>
                                        <p:strVal val="visible"/>
                                      </p:to>
                                    </p:set>
                                    <p:anim calcmode="lin" valueType="num">
                                      <p:cBhvr additive="base">
                                        <p:cTn id="13"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4" end="4"/>
                                            </p:txEl>
                                          </p:spTgt>
                                        </p:tgtEl>
                                        <p:attrNameLst>
                                          <p:attrName>style.visibility</p:attrName>
                                        </p:attrNameLst>
                                      </p:cBhvr>
                                      <p:to>
                                        <p:strVal val="visible"/>
                                      </p:to>
                                    </p:set>
                                    <p:anim calcmode="lin" valueType="num">
                                      <p:cBhvr additive="base">
                                        <p:cTn id="19" dur="500" fill="hold"/>
                                        <p:tgtEl>
                                          <p:spTgt spid="13619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6" end="6"/>
                                            </p:txEl>
                                          </p:spTgt>
                                        </p:tgtEl>
                                        <p:attrNameLst>
                                          <p:attrName>style.visibility</p:attrName>
                                        </p:attrNameLst>
                                      </p:cBhvr>
                                      <p:to>
                                        <p:strVal val="visible"/>
                                      </p:to>
                                    </p:set>
                                    <p:anim calcmode="lin" valueType="num">
                                      <p:cBhvr additive="base">
                                        <p:cTn id="25" dur="500" fill="hold"/>
                                        <p:tgtEl>
                                          <p:spTgt spid="13619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6196">
                                            <p:txEl>
                                              <p:pRg st="8" end="8"/>
                                            </p:txEl>
                                          </p:spTgt>
                                        </p:tgtEl>
                                        <p:attrNameLst>
                                          <p:attrName>style.visibility</p:attrName>
                                        </p:attrNameLst>
                                      </p:cBhvr>
                                      <p:to>
                                        <p:strVal val="visible"/>
                                      </p:to>
                                    </p:set>
                                    <p:anim calcmode="lin" valueType="num">
                                      <p:cBhvr additive="base">
                                        <p:cTn id="31" dur="500" fill="hold"/>
                                        <p:tgtEl>
                                          <p:spTgt spid="136196">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619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6196">
                                            <p:txEl>
                                              <p:pRg st="10" end="10"/>
                                            </p:txEl>
                                          </p:spTgt>
                                        </p:tgtEl>
                                        <p:attrNameLst>
                                          <p:attrName>style.visibility</p:attrName>
                                        </p:attrNameLst>
                                      </p:cBhvr>
                                      <p:to>
                                        <p:strVal val="visible"/>
                                      </p:to>
                                    </p:set>
                                    <p:anim calcmode="lin" valueType="num">
                                      <p:cBhvr additive="base">
                                        <p:cTn id="37" dur="500" fill="hold"/>
                                        <p:tgtEl>
                                          <p:spTgt spid="136196">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619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6196">
                                            <p:txEl>
                                              <p:pRg st="12" end="12"/>
                                            </p:txEl>
                                          </p:spTgt>
                                        </p:tgtEl>
                                        <p:attrNameLst>
                                          <p:attrName>style.visibility</p:attrName>
                                        </p:attrNameLst>
                                      </p:cBhvr>
                                      <p:to>
                                        <p:strVal val="visible"/>
                                      </p:to>
                                    </p:set>
                                    <p:anim calcmode="lin" valueType="num">
                                      <p:cBhvr additive="base">
                                        <p:cTn id="43" dur="500" fill="hold"/>
                                        <p:tgtEl>
                                          <p:spTgt spid="136196">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3619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6" descr="Kirchliche Gliederu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85938"/>
            <a:ext cx="457200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Grp="1" noChangeArrowheads="1"/>
          </p:cNvSpPr>
          <p:nvPr>
            <p:ph type="title"/>
          </p:nvPr>
        </p:nvSpPr>
        <p:spPr>
          <a:xfrm>
            <a:off x="179388" y="468313"/>
            <a:ext cx="9144000" cy="1447800"/>
          </a:xfrm>
        </p:spPr>
        <p:txBody>
          <a:bodyPr/>
          <a:lstStyle/>
          <a:p>
            <a:pPr eaLnBrk="1" hangingPunct="1"/>
            <a:r>
              <a:rPr lang="de-DE" altLang="de-DE" sz="3600" b="1" smtClean="0">
                <a:solidFill>
                  <a:srgbClr val="000000"/>
                </a:solidFill>
              </a:rPr>
              <a:t>Der Geheimprotestantismus</a:t>
            </a:r>
            <a:br>
              <a:rPr lang="de-DE" altLang="de-DE" sz="3600" b="1" smtClean="0">
                <a:solidFill>
                  <a:srgbClr val="000000"/>
                </a:solidFill>
              </a:rPr>
            </a:br>
            <a:r>
              <a:rPr lang="de-DE" altLang="de-DE" sz="3200" b="1" smtClean="0"/>
              <a:t>Wie und warum überlebt das unerlaubte evangelische Bekenntnis?</a:t>
            </a:r>
            <a:endParaRPr lang="de-DE" altLang="de-DE" sz="2800" b="1" smtClean="0"/>
          </a:p>
        </p:txBody>
      </p:sp>
      <p:sp>
        <p:nvSpPr>
          <p:cNvPr id="103431" name="Text Box 7"/>
          <p:cNvSpPr txBox="1">
            <a:spLocks noChangeArrowheads="1"/>
          </p:cNvSpPr>
          <p:nvPr/>
        </p:nvSpPr>
        <p:spPr bwMode="auto">
          <a:xfrm>
            <a:off x="339725" y="2073275"/>
            <a:ext cx="4376291"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 typeface="Wingdings" pitchFamily="2" charset="2"/>
              <a:buChar char="§"/>
            </a:pPr>
            <a:r>
              <a:rPr lang="de-DE" altLang="de-DE" sz="1800" dirty="0"/>
              <a:t>Hausgemeinschaft, Verwandtschaft, Wissen um eigene Rechte und Glaubensverwandte</a:t>
            </a:r>
          </a:p>
          <a:p>
            <a:pPr eaLnBrk="1" hangingPunct="1">
              <a:spcBef>
                <a:spcPct val="0"/>
              </a:spcBef>
              <a:spcAft>
                <a:spcPts val="600"/>
              </a:spcAft>
              <a:buClrTx/>
              <a:buSzTx/>
              <a:buFont typeface="Wingdings" pitchFamily="2" charset="2"/>
              <a:buChar char="§"/>
            </a:pPr>
            <a:r>
              <a:rPr lang="de-DE" altLang="de-DE" sz="1800" dirty="0"/>
              <a:t>Dörfliche soziale Integration vor Bekenntnis</a:t>
            </a:r>
          </a:p>
          <a:p>
            <a:pPr eaLnBrk="1" hangingPunct="1">
              <a:spcBef>
                <a:spcPct val="0"/>
              </a:spcBef>
              <a:spcAft>
                <a:spcPts val="600"/>
              </a:spcAft>
              <a:buClrTx/>
              <a:buSzTx/>
              <a:buFont typeface="Wingdings" pitchFamily="2" charset="2"/>
              <a:buChar char="§"/>
            </a:pPr>
            <a:r>
              <a:rPr lang="de-DE" altLang="de-DE" sz="1800" dirty="0"/>
              <a:t>Komplexes, nicht streng hierarchisches Herrschaftsgefüge</a:t>
            </a:r>
          </a:p>
          <a:p>
            <a:pPr eaLnBrk="1" hangingPunct="1">
              <a:spcBef>
                <a:spcPct val="0"/>
              </a:spcBef>
              <a:spcAft>
                <a:spcPts val="600"/>
              </a:spcAft>
              <a:buClrTx/>
              <a:buSzTx/>
              <a:buFont typeface="Wingdings" pitchFamily="2" charset="2"/>
              <a:buChar char="§"/>
            </a:pPr>
            <a:r>
              <a:rPr lang="de-DE" altLang="de-DE" sz="1800" dirty="0"/>
              <a:t>Unklare kirchliche Strukturen</a:t>
            </a:r>
          </a:p>
          <a:p>
            <a:pPr eaLnBrk="1" hangingPunct="1">
              <a:spcBef>
                <a:spcPct val="0"/>
              </a:spcBef>
              <a:spcAft>
                <a:spcPts val="600"/>
              </a:spcAft>
              <a:buClrTx/>
              <a:buSzTx/>
              <a:buFont typeface="Wingdings" pitchFamily="2" charset="2"/>
              <a:buChar char="§"/>
            </a:pPr>
            <a:r>
              <a:rPr lang="de-DE" altLang="de-DE" sz="1800" dirty="0"/>
              <a:t>Spannungen zwischen geistlicher und weltlicher Gewalt</a:t>
            </a:r>
          </a:p>
          <a:p>
            <a:pPr eaLnBrk="1" hangingPunct="1">
              <a:spcBef>
                <a:spcPct val="0"/>
              </a:spcBef>
              <a:spcAft>
                <a:spcPts val="600"/>
              </a:spcAft>
              <a:buClrTx/>
              <a:buSzTx/>
              <a:buFont typeface="Wingdings" pitchFamily="2" charset="2"/>
              <a:buChar char="§"/>
            </a:pPr>
            <a:r>
              <a:rPr lang="de-DE" altLang="de-DE" sz="1800" dirty="0"/>
              <a:t>Komplizierte weltliche Herrschaftsstrukturen</a:t>
            </a:r>
          </a:p>
          <a:p>
            <a:pPr eaLnBrk="1" hangingPunct="1">
              <a:spcBef>
                <a:spcPct val="0"/>
              </a:spcBef>
              <a:spcAft>
                <a:spcPts val="600"/>
              </a:spcAft>
              <a:buClrTx/>
              <a:buSzTx/>
              <a:buFont typeface="Wingdings" pitchFamily="2" charset="2"/>
              <a:buChar char="§"/>
            </a:pPr>
            <a:r>
              <a:rPr lang="de-DE" altLang="de-DE" sz="1800" dirty="0"/>
              <a:t>Eigeninteresse vor (Amts)Pflicht im frühneuzeitlichen Staat</a:t>
            </a:r>
          </a:p>
        </p:txBody>
      </p:sp>
      <p:pic>
        <p:nvPicPr>
          <p:cNvPr id="30725" name="Picture 8" descr="Landgerichtskart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4462463"/>
            <a:ext cx="458152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31">
                                            <p:txEl>
                                              <p:pRg st="0" end="0"/>
                                            </p:txEl>
                                          </p:spTgt>
                                        </p:tgtEl>
                                        <p:attrNameLst>
                                          <p:attrName>style.visibility</p:attrName>
                                        </p:attrNameLst>
                                      </p:cBhvr>
                                      <p:to>
                                        <p:strVal val="visible"/>
                                      </p:to>
                                    </p:set>
                                    <p:anim calcmode="lin" valueType="num">
                                      <p:cBhvr additive="base">
                                        <p:cTn id="7" dur="500" fill="hold"/>
                                        <p:tgtEl>
                                          <p:spTgt spid="1034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4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1">
                                            <p:txEl>
                                              <p:pRg st="1" end="1"/>
                                            </p:txEl>
                                          </p:spTgt>
                                        </p:tgtEl>
                                        <p:attrNameLst>
                                          <p:attrName>style.visibility</p:attrName>
                                        </p:attrNameLst>
                                      </p:cBhvr>
                                      <p:to>
                                        <p:strVal val="visible"/>
                                      </p:to>
                                    </p:set>
                                    <p:anim calcmode="lin" valueType="num">
                                      <p:cBhvr additive="base">
                                        <p:cTn id="13" dur="500" fill="hold"/>
                                        <p:tgtEl>
                                          <p:spTgt spid="1034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4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431">
                                            <p:txEl>
                                              <p:pRg st="2" end="2"/>
                                            </p:txEl>
                                          </p:spTgt>
                                        </p:tgtEl>
                                        <p:attrNameLst>
                                          <p:attrName>style.visibility</p:attrName>
                                        </p:attrNameLst>
                                      </p:cBhvr>
                                      <p:to>
                                        <p:strVal val="visible"/>
                                      </p:to>
                                    </p:set>
                                    <p:anim calcmode="lin" valueType="num">
                                      <p:cBhvr additive="base">
                                        <p:cTn id="19" dur="500" fill="hold"/>
                                        <p:tgtEl>
                                          <p:spTgt spid="1034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4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431">
                                            <p:txEl>
                                              <p:pRg st="3" end="3"/>
                                            </p:txEl>
                                          </p:spTgt>
                                        </p:tgtEl>
                                        <p:attrNameLst>
                                          <p:attrName>style.visibility</p:attrName>
                                        </p:attrNameLst>
                                      </p:cBhvr>
                                      <p:to>
                                        <p:strVal val="visible"/>
                                      </p:to>
                                    </p:set>
                                    <p:anim calcmode="lin" valueType="num">
                                      <p:cBhvr additive="base">
                                        <p:cTn id="25" dur="500" fill="hold"/>
                                        <p:tgtEl>
                                          <p:spTgt spid="1034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4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431">
                                            <p:txEl>
                                              <p:pRg st="4" end="4"/>
                                            </p:txEl>
                                          </p:spTgt>
                                        </p:tgtEl>
                                        <p:attrNameLst>
                                          <p:attrName>style.visibility</p:attrName>
                                        </p:attrNameLst>
                                      </p:cBhvr>
                                      <p:to>
                                        <p:strVal val="visible"/>
                                      </p:to>
                                    </p:set>
                                    <p:anim calcmode="lin" valueType="num">
                                      <p:cBhvr additive="base">
                                        <p:cTn id="31" dur="500" fill="hold"/>
                                        <p:tgtEl>
                                          <p:spTgt spid="1034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4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431">
                                            <p:txEl>
                                              <p:pRg st="5" end="5"/>
                                            </p:txEl>
                                          </p:spTgt>
                                        </p:tgtEl>
                                        <p:attrNameLst>
                                          <p:attrName>style.visibility</p:attrName>
                                        </p:attrNameLst>
                                      </p:cBhvr>
                                      <p:to>
                                        <p:strVal val="visible"/>
                                      </p:to>
                                    </p:set>
                                    <p:anim calcmode="lin" valueType="num">
                                      <p:cBhvr additive="base">
                                        <p:cTn id="37" dur="500" fill="hold"/>
                                        <p:tgtEl>
                                          <p:spTgt spid="10343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4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3431">
                                            <p:txEl>
                                              <p:pRg st="6" end="6"/>
                                            </p:txEl>
                                          </p:spTgt>
                                        </p:tgtEl>
                                        <p:attrNameLst>
                                          <p:attrName>style.visibility</p:attrName>
                                        </p:attrNameLst>
                                      </p:cBhvr>
                                      <p:to>
                                        <p:strVal val="visible"/>
                                      </p:to>
                                    </p:set>
                                    <p:anim calcmode="lin" valueType="num">
                                      <p:cBhvr additive="base">
                                        <p:cTn id="43" dur="500" fill="hold"/>
                                        <p:tgtEl>
                                          <p:spTgt spid="10343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343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0888" y="0"/>
            <a:ext cx="4579937"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2950" y="3167063"/>
            <a:ext cx="2768600"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Grafik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3167063"/>
            <a:ext cx="3513137"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76200" y="549275"/>
            <a:ext cx="4351338" cy="1447800"/>
          </a:xfrm>
        </p:spPr>
        <p:txBody>
          <a:bodyPr/>
          <a:lstStyle/>
          <a:p>
            <a:pPr eaLnBrk="1" hangingPunct="1"/>
            <a:r>
              <a:rPr lang="de-DE" altLang="de-DE" sz="2800" b="1" dirty="0" smtClean="0"/>
              <a:t>Die Zeit der Reformation</a:t>
            </a:r>
            <a:br>
              <a:rPr lang="de-DE" altLang="de-DE" sz="2800" b="1" dirty="0" smtClean="0"/>
            </a:br>
            <a:r>
              <a:rPr lang="de-DE" altLang="de-DE" sz="2000" b="1" dirty="0" smtClean="0"/>
              <a:t>Voraussetzungen: Der Zustand der katholischen Kirche</a:t>
            </a:r>
            <a:br>
              <a:rPr lang="de-DE" altLang="de-DE" sz="2000" b="1" dirty="0" smtClean="0"/>
            </a:br>
            <a:endParaRPr lang="de-DE" altLang="de-DE" sz="2000" b="1" dirty="0" smtClean="0"/>
          </a:p>
        </p:txBody>
      </p:sp>
      <p:sp>
        <p:nvSpPr>
          <p:cNvPr id="5126" name="Textfeld 3"/>
          <p:cNvSpPr txBox="1">
            <a:spLocks noChangeArrowheads="1"/>
          </p:cNvSpPr>
          <p:nvPr/>
        </p:nvSpPr>
        <p:spPr bwMode="auto">
          <a:xfrm>
            <a:off x="179388" y="1718131"/>
            <a:ext cx="3103562"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AT" altLang="de-DE" sz="1800" b="1" dirty="0"/>
              <a:t>Missstände</a:t>
            </a:r>
          </a:p>
          <a:p>
            <a:pPr eaLnBrk="1" hangingPunct="1">
              <a:spcBef>
                <a:spcPct val="0"/>
              </a:spcBef>
              <a:spcAft>
                <a:spcPts val="600"/>
              </a:spcAft>
              <a:buClrTx/>
              <a:buSzTx/>
              <a:buFontTx/>
              <a:buNone/>
            </a:pPr>
            <a:r>
              <a:rPr lang="de-AT" altLang="de-DE" sz="1800" dirty="0"/>
              <a:t>Ablasswesen</a:t>
            </a:r>
          </a:p>
          <a:p>
            <a:pPr eaLnBrk="1" hangingPunct="1">
              <a:spcBef>
                <a:spcPct val="0"/>
              </a:spcBef>
              <a:spcAft>
                <a:spcPts val="600"/>
              </a:spcAft>
              <a:buClrTx/>
              <a:buSzTx/>
              <a:buFontTx/>
              <a:buNone/>
            </a:pPr>
            <a:r>
              <a:rPr lang="de-AT" altLang="de-DE" sz="1800" dirty="0"/>
              <a:t>Kirchenfinanzierung</a:t>
            </a:r>
          </a:p>
          <a:p>
            <a:pPr eaLnBrk="1" hangingPunct="1">
              <a:spcBef>
                <a:spcPct val="0"/>
              </a:spcBef>
              <a:spcAft>
                <a:spcPts val="600"/>
              </a:spcAft>
              <a:buClrTx/>
              <a:buSzTx/>
              <a:buFontTx/>
              <a:buNone/>
            </a:pPr>
            <a:r>
              <a:rPr lang="de-AT" altLang="de-DE" sz="1800" dirty="0"/>
              <a:t>Schlecht ausgebildete Priester</a:t>
            </a:r>
          </a:p>
          <a:p>
            <a:pPr eaLnBrk="1" hangingPunct="1">
              <a:spcBef>
                <a:spcPct val="0"/>
              </a:spcBef>
              <a:spcAft>
                <a:spcPts val="600"/>
              </a:spcAft>
              <a:buClrTx/>
              <a:buSzTx/>
              <a:buFontTx/>
              <a:buNone/>
            </a:pPr>
            <a:r>
              <a:rPr lang="de-AT" altLang="de-DE" sz="1800" dirty="0"/>
              <a:t>Veräußerlichte, kaufmännisch berechnende Frömmigkeit</a:t>
            </a:r>
          </a:p>
          <a:p>
            <a:pPr eaLnBrk="1" hangingPunct="1">
              <a:spcBef>
                <a:spcPct val="0"/>
              </a:spcBef>
              <a:spcAft>
                <a:spcPts val="600"/>
              </a:spcAft>
              <a:buClrTx/>
              <a:buSzTx/>
              <a:buFontTx/>
              <a:buNone/>
            </a:pPr>
            <a:r>
              <a:rPr lang="de-AT" altLang="de-DE" sz="1800" dirty="0"/>
              <a:t>Übertriebene Heiligen- und </a:t>
            </a:r>
            <a:r>
              <a:rPr lang="de-AT" altLang="de-DE" sz="1800" dirty="0" smtClean="0"/>
              <a:t>Reliquienverehrung</a:t>
            </a:r>
          </a:p>
          <a:p>
            <a:pPr eaLnBrk="1" hangingPunct="1">
              <a:spcBef>
                <a:spcPct val="0"/>
              </a:spcBef>
              <a:spcAft>
                <a:spcPts val="600"/>
              </a:spcAft>
              <a:buClrTx/>
              <a:buSzTx/>
              <a:buFontTx/>
              <a:buNone/>
            </a:pPr>
            <a:endParaRPr lang="de-AT" altLang="de-DE" sz="1800" dirty="0"/>
          </a:p>
          <a:p>
            <a:pPr eaLnBrk="1" hangingPunct="1">
              <a:spcBef>
                <a:spcPct val="0"/>
              </a:spcBef>
              <a:spcAft>
                <a:spcPts val="600"/>
              </a:spcAft>
              <a:buClrTx/>
              <a:buSzTx/>
              <a:buFontTx/>
              <a:buNone/>
            </a:pPr>
            <a:r>
              <a:rPr lang="de-AT" altLang="de-DE" sz="1800" b="1" dirty="0" smtClean="0"/>
              <a:t>Kärnten am Vorabend der Reformation</a:t>
            </a:r>
          </a:p>
          <a:p>
            <a:pPr eaLnBrk="1" hangingPunct="1">
              <a:spcBef>
                <a:spcPct val="0"/>
              </a:spcBef>
              <a:spcAft>
                <a:spcPts val="600"/>
              </a:spcAft>
              <a:buClrTx/>
              <a:buSzTx/>
              <a:buFontTx/>
              <a:buNone/>
            </a:pPr>
            <a:r>
              <a:rPr lang="de-AT" altLang="de-DE" sz="1800" dirty="0" smtClean="0"/>
              <a:t>Die Schilderung des Paolo </a:t>
            </a:r>
            <a:r>
              <a:rPr lang="de-AT" altLang="de-DE" sz="1800" dirty="0" err="1" smtClean="0"/>
              <a:t>Santonino</a:t>
            </a:r>
            <a:r>
              <a:rPr lang="de-AT" altLang="de-DE" sz="1800" dirty="0" smtClean="0"/>
              <a:t> – Alles in bester Ordnung?</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6">
                                            <p:txEl>
                                              <p:pRg st="0" end="0"/>
                                            </p:txEl>
                                          </p:spTgt>
                                        </p:tgtEl>
                                        <p:attrNameLst>
                                          <p:attrName>style.visibility</p:attrName>
                                        </p:attrNameLst>
                                      </p:cBhvr>
                                      <p:to>
                                        <p:strVal val="visible"/>
                                      </p:to>
                                    </p:set>
                                    <p:anim calcmode="lin" valueType="num">
                                      <p:cBhvr additive="base">
                                        <p:cTn id="7" dur="500" fill="hold"/>
                                        <p:tgtEl>
                                          <p:spTgt spid="51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6">
                                            <p:txEl>
                                              <p:pRg st="1" end="1"/>
                                            </p:txEl>
                                          </p:spTgt>
                                        </p:tgtEl>
                                        <p:attrNameLst>
                                          <p:attrName>style.visibility</p:attrName>
                                        </p:attrNameLst>
                                      </p:cBhvr>
                                      <p:to>
                                        <p:strVal val="visible"/>
                                      </p:to>
                                    </p:set>
                                    <p:anim calcmode="lin" valueType="num">
                                      <p:cBhvr additive="base">
                                        <p:cTn id="13" dur="500" fill="hold"/>
                                        <p:tgtEl>
                                          <p:spTgt spid="512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xEl>
                                              <p:pRg st="2" end="2"/>
                                            </p:txEl>
                                          </p:spTgt>
                                        </p:tgtEl>
                                        <p:attrNameLst>
                                          <p:attrName>style.visibility</p:attrName>
                                        </p:attrNameLst>
                                      </p:cBhvr>
                                      <p:to>
                                        <p:strVal val="visible"/>
                                      </p:to>
                                    </p:set>
                                    <p:anim calcmode="lin" valueType="num">
                                      <p:cBhvr additive="base">
                                        <p:cTn id="19" dur="500" fill="hold"/>
                                        <p:tgtEl>
                                          <p:spTgt spid="512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6">
                                            <p:txEl>
                                              <p:pRg st="3" end="3"/>
                                            </p:txEl>
                                          </p:spTgt>
                                        </p:tgtEl>
                                        <p:attrNameLst>
                                          <p:attrName>style.visibility</p:attrName>
                                        </p:attrNameLst>
                                      </p:cBhvr>
                                      <p:to>
                                        <p:strVal val="visible"/>
                                      </p:to>
                                    </p:set>
                                    <p:anim calcmode="lin" valueType="num">
                                      <p:cBhvr additive="base">
                                        <p:cTn id="25" dur="500" fill="hold"/>
                                        <p:tgtEl>
                                          <p:spTgt spid="512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26">
                                            <p:txEl>
                                              <p:pRg st="4" end="4"/>
                                            </p:txEl>
                                          </p:spTgt>
                                        </p:tgtEl>
                                        <p:attrNameLst>
                                          <p:attrName>style.visibility</p:attrName>
                                        </p:attrNameLst>
                                      </p:cBhvr>
                                      <p:to>
                                        <p:strVal val="visible"/>
                                      </p:to>
                                    </p:set>
                                    <p:anim calcmode="lin" valueType="num">
                                      <p:cBhvr additive="base">
                                        <p:cTn id="31" dur="500" fill="hold"/>
                                        <p:tgtEl>
                                          <p:spTgt spid="512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26">
                                            <p:txEl>
                                              <p:pRg st="5" end="5"/>
                                            </p:txEl>
                                          </p:spTgt>
                                        </p:tgtEl>
                                        <p:attrNameLst>
                                          <p:attrName>style.visibility</p:attrName>
                                        </p:attrNameLst>
                                      </p:cBhvr>
                                      <p:to>
                                        <p:strVal val="visible"/>
                                      </p:to>
                                    </p:set>
                                    <p:anim calcmode="lin" valueType="num">
                                      <p:cBhvr additive="base">
                                        <p:cTn id="37" dur="500" fill="hold"/>
                                        <p:tgtEl>
                                          <p:spTgt spid="512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126">
                                            <p:txEl>
                                              <p:pRg st="7" end="7"/>
                                            </p:txEl>
                                          </p:spTgt>
                                        </p:tgtEl>
                                        <p:attrNameLst>
                                          <p:attrName>style.visibility</p:attrName>
                                        </p:attrNameLst>
                                      </p:cBhvr>
                                      <p:to>
                                        <p:strVal val="visible"/>
                                      </p:to>
                                    </p:set>
                                    <p:anim calcmode="lin" valueType="num">
                                      <p:cBhvr additive="base">
                                        <p:cTn id="43" dur="500" fill="hold"/>
                                        <p:tgtEl>
                                          <p:spTgt spid="5126">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2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126">
                                            <p:txEl>
                                              <p:pRg st="8" end="8"/>
                                            </p:txEl>
                                          </p:spTgt>
                                        </p:tgtEl>
                                        <p:attrNameLst>
                                          <p:attrName>style.visibility</p:attrName>
                                        </p:attrNameLst>
                                      </p:cBhvr>
                                      <p:to>
                                        <p:strVal val="visible"/>
                                      </p:to>
                                    </p:set>
                                    <p:anim calcmode="lin" valueType="num">
                                      <p:cBhvr additive="base">
                                        <p:cTn id="49" dur="500" fill="hold"/>
                                        <p:tgtEl>
                                          <p:spTgt spid="5126">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12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179388" y="333375"/>
            <a:ext cx="9144000" cy="1447800"/>
          </a:xfrm>
        </p:spPr>
        <p:txBody>
          <a:bodyPr/>
          <a:lstStyle/>
          <a:p>
            <a:pPr eaLnBrk="1" hangingPunct="1"/>
            <a:r>
              <a:rPr lang="de-DE" altLang="de-DE" sz="2800" b="1" dirty="0" smtClean="0">
                <a:solidFill>
                  <a:srgbClr val="000000"/>
                </a:solidFill>
              </a:rPr>
              <a:t>Das Toleranzpatent Josephs II.</a:t>
            </a:r>
            <a:br>
              <a:rPr lang="de-DE" altLang="de-DE" sz="2800" b="1" dirty="0" smtClean="0">
                <a:solidFill>
                  <a:srgbClr val="000000"/>
                </a:solidFill>
              </a:rPr>
            </a:br>
            <a:r>
              <a:rPr lang="de-DE" altLang="de-DE" sz="2800" b="1" dirty="0" smtClean="0">
                <a:solidFill>
                  <a:srgbClr val="000000"/>
                </a:solidFill>
              </a:rPr>
              <a:t>und die Toleranzgemeinden</a:t>
            </a:r>
            <a:endParaRPr lang="de-DE" altLang="de-DE" sz="2800" b="1" dirty="0" smtClean="0"/>
          </a:p>
        </p:txBody>
      </p:sp>
      <p:sp>
        <p:nvSpPr>
          <p:cNvPr id="136196" name="Text Box 4"/>
          <p:cNvSpPr txBox="1">
            <a:spLocks noChangeArrowheads="1"/>
          </p:cNvSpPr>
          <p:nvPr/>
        </p:nvSpPr>
        <p:spPr bwMode="auto">
          <a:xfrm>
            <a:off x="179512" y="1676400"/>
            <a:ext cx="5302250" cy="51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t>1781 erlaubt ein kaiserliches Dekret den Evangelischen AB und HB die private Religionsausübung</a:t>
            </a:r>
          </a:p>
          <a:p>
            <a:pPr eaLnBrk="1" hangingPunct="1">
              <a:spcBef>
                <a:spcPct val="0"/>
              </a:spcBef>
              <a:spcAft>
                <a:spcPts val="600"/>
              </a:spcAft>
              <a:buClrTx/>
              <a:buSzTx/>
              <a:buFontTx/>
              <a:buNone/>
            </a:pPr>
            <a:r>
              <a:rPr lang="de-DE" altLang="de-DE" sz="1800" dirty="0" smtClean="0"/>
              <a:t>Wo </a:t>
            </a:r>
            <a:r>
              <a:rPr lang="de-DE" altLang="de-DE" sz="1800" dirty="0"/>
              <a:t>100 Familien oder 500 Personen dieser Konfessionen leben, darf ein Bethaus errichtet werden</a:t>
            </a:r>
          </a:p>
          <a:p>
            <a:pPr eaLnBrk="1" hangingPunct="1">
              <a:spcBef>
                <a:spcPct val="0"/>
              </a:spcBef>
              <a:spcAft>
                <a:spcPts val="600"/>
              </a:spcAft>
              <a:buClrTx/>
              <a:buSzTx/>
              <a:buFontTx/>
              <a:buNone/>
            </a:pPr>
            <a:r>
              <a:rPr lang="de-DE" altLang="de-DE" sz="1800" dirty="0" smtClean="0"/>
              <a:t>In </a:t>
            </a:r>
            <a:r>
              <a:rPr lang="de-DE" altLang="de-DE" sz="1800" dirty="0"/>
              <a:t>Kärnten erklären sich bis Mitte 1783 über 13.000 </a:t>
            </a:r>
            <a:r>
              <a:rPr lang="de-DE" altLang="de-DE" sz="1800" dirty="0" smtClean="0"/>
              <a:t>Personen </a:t>
            </a:r>
            <a:r>
              <a:rPr lang="de-DE" altLang="de-DE" sz="1800" dirty="0"/>
              <a:t>als </a:t>
            </a:r>
            <a:r>
              <a:rPr lang="de-DE" altLang="de-DE" sz="1800" dirty="0" smtClean="0"/>
              <a:t>Evangelisch</a:t>
            </a:r>
            <a:endParaRPr lang="de-DE" altLang="de-DE" sz="1800" dirty="0"/>
          </a:p>
          <a:p>
            <a:pPr eaLnBrk="1" hangingPunct="1">
              <a:spcBef>
                <a:spcPct val="0"/>
              </a:spcBef>
              <a:spcAft>
                <a:spcPts val="600"/>
              </a:spcAft>
              <a:buClrTx/>
              <a:buSzTx/>
              <a:buFontTx/>
              <a:buNone/>
            </a:pPr>
            <a:r>
              <a:rPr lang="de-DE" altLang="de-DE" sz="1800" dirty="0"/>
              <a:t>Aufgrund des großen Ansturmes wird ein </a:t>
            </a:r>
            <a:r>
              <a:rPr lang="de-DE" altLang="de-DE" sz="1800" dirty="0" err="1"/>
              <a:t>Übertrittsunterricht</a:t>
            </a:r>
            <a:r>
              <a:rPr lang="de-DE" altLang="de-DE" sz="1800" dirty="0"/>
              <a:t> verpflichtend</a:t>
            </a:r>
          </a:p>
          <a:p>
            <a:pPr eaLnBrk="1" hangingPunct="1">
              <a:spcBef>
                <a:spcPct val="0"/>
              </a:spcBef>
              <a:spcAft>
                <a:spcPts val="600"/>
              </a:spcAft>
              <a:buClrTx/>
              <a:buSzTx/>
              <a:buFontTx/>
              <a:buNone/>
            </a:pPr>
            <a:r>
              <a:rPr lang="de-DE" altLang="de-DE" sz="1800" dirty="0" smtClean="0"/>
              <a:t>Trotzdem </a:t>
            </a:r>
            <a:r>
              <a:rPr lang="de-DE" altLang="de-DE" sz="1800" dirty="0"/>
              <a:t>entstehen 14 Toleranzgemeinden: </a:t>
            </a:r>
            <a:r>
              <a:rPr lang="de-DE" altLang="de-DE" sz="1800" dirty="0" err="1"/>
              <a:t>Arriach</a:t>
            </a:r>
            <a:r>
              <a:rPr lang="de-DE" altLang="de-DE" sz="1800" dirty="0"/>
              <a:t>, Feld am See, </a:t>
            </a:r>
            <a:r>
              <a:rPr lang="de-DE" altLang="de-DE" sz="1800" dirty="0" err="1"/>
              <a:t>Fresach</a:t>
            </a:r>
            <a:r>
              <a:rPr lang="de-DE" altLang="de-DE" sz="1800" dirty="0"/>
              <a:t>, Trebesing, </a:t>
            </a:r>
            <a:r>
              <a:rPr lang="de-DE" altLang="de-DE" sz="1800" dirty="0" err="1"/>
              <a:t>Watschig</a:t>
            </a:r>
            <a:r>
              <a:rPr lang="de-DE" altLang="de-DE" sz="1800" dirty="0"/>
              <a:t>, </a:t>
            </a:r>
            <a:r>
              <a:rPr lang="de-DE" altLang="de-DE" sz="1800" dirty="0" err="1"/>
              <a:t>Weißbriach</a:t>
            </a:r>
            <a:r>
              <a:rPr lang="de-DE" altLang="de-DE" sz="1800" dirty="0"/>
              <a:t>, </a:t>
            </a:r>
            <a:r>
              <a:rPr lang="de-DE" altLang="de-DE" sz="1800" dirty="0" err="1"/>
              <a:t>Zlan</a:t>
            </a:r>
            <a:r>
              <a:rPr lang="de-DE" altLang="de-DE" sz="1800" dirty="0"/>
              <a:t>, </a:t>
            </a:r>
            <a:r>
              <a:rPr lang="de-DE" altLang="de-DE" sz="1800" dirty="0" err="1"/>
              <a:t>Bleiberg</a:t>
            </a:r>
            <a:r>
              <a:rPr lang="de-DE" altLang="de-DE" sz="1800" dirty="0"/>
              <a:t>, </a:t>
            </a:r>
            <a:r>
              <a:rPr lang="de-DE" altLang="de-DE" sz="1800" dirty="0" err="1"/>
              <a:t>Treßdorf</a:t>
            </a:r>
            <a:r>
              <a:rPr lang="de-DE" altLang="de-DE" sz="1800" dirty="0"/>
              <a:t>, </a:t>
            </a:r>
            <a:r>
              <a:rPr lang="de-DE" altLang="de-DE" sz="1800" dirty="0" err="1"/>
              <a:t>Gnesau</a:t>
            </a:r>
            <a:r>
              <a:rPr lang="de-DE" altLang="de-DE" sz="1800" dirty="0"/>
              <a:t>, Eisentratten, </a:t>
            </a:r>
            <a:r>
              <a:rPr lang="de-DE" altLang="de-DE" sz="1800" dirty="0" err="1"/>
              <a:t>Feffernitz</a:t>
            </a:r>
            <a:r>
              <a:rPr lang="de-DE" altLang="de-DE" sz="1800" dirty="0"/>
              <a:t>, St. Ruprecht am Moos, </a:t>
            </a:r>
            <a:r>
              <a:rPr lang="de-DE" altLang="de-DE" sz="1800" dirty="0" err="1"/>
              <a:t>Dornbach</a:t>
            </a:r>
            <a:r>
              <a:rPr lang="de-DE" altLang="de-DE" sz="1800" dirty="0"/>
              <a:t> (und neun Tochtergemeinden)</a:t>
            </a:r>
          </a:p>
          <a:p>
            <a:pPr eaLnBrk="1" hangingPunct="1">
              <a:spcBef>
                <a:spcPct val="0"/>
              </a:spcBef>
              <a:spcAft>
                <a:spcPts val="600"/>
              </a:spcAft>
              <a:buClrTx/>
              <a:buSzTx/>
              <a:buFontTx/>
              <a:buNone/>
            </a:pPr>
            <a:r>
              <a:rPr lang="de-DE" altLang="de-DE" sz="1800" dirty="0" smtClean="0"/>
              <a:t>Zwischen </a:t>
            </a:r>
            <a:r>
              <a:rPr lang="de-DE" altLang="de-DE" sz="1800" dirty="0"/>
              <a:t>1790 und 1851 keine weitere Gemeindegründung</a:t>
            </a:r>
          </a:p>
        </p:txBody>
      </p:sp>
      <p:pic>
        <p:nvPicPr>
          <p:cNvPr id="31748"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1975" y="1196975"/>
            <a:ext cx="350202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6196">
                                            <p:txEl>
                                              <p:pRg st="4" end="4"/>
                                            </p:txEl>
                                          </p:spTgt>
                                        </p:tgtEl>
                                        <p:attrNameLst>
                                          <p:attrName>style.visibility</p:attrName>
                                        </p:attrNameLst>
                                      </p:cBhvr>
                                      <p:to>
                                        <p:strVal val="visible"/>
                                      </p:to>
                                    </p:set>
                                    <p:anim calcmode="lin" valueType="num">
                                      <p:cBhvr additive="base">
                                        <p:cTn id="31" dur="500" fill="hold"/>
                                        <p:tgtEl>
                                          <p:spTgt spid="1361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61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anim calcmode="lin" valueType="num">
                                      <p:cBhvr additive="base">
                                        <p:cTn id="37" dur="500" fill="hold"/>
                                        <p:tgtEl>
                                          <p:spTgt spid="13619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619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179388" y="620713"/>
            <a:ext cx="4730750" cy="1447800"/>
          </a:xfrm>
        </p:spPr>
        <p:txBody>
          <a:bodyPr/>
          <a:lstStyle/>
          <a:p>
            <a:pPr eaLnBrk="1" hangingPunct="1"/>
            <a:r>
              <a:rPr lang="de-DE" altLang="de-DE" sz="2800" b="1" dirty="0" smtClean="0">
                <a:solidFill>
                  <a:srgbClr val="000000"/>
                </a:solidFill>
              </a:rPr>
              <a:t>Das Toleranzpatent Josephs II.</a:t>
            </a:r>
            <a:br>
              <a:rPr lang="de-DE" altLang="de-DE" sz="2800" b="1" dirty="0" smtClean="0">
                <a:solidFill>
                  <a:srgbClr val="000000"/>
                </a:solidFill>
              </a:rPr>
            </a:br>
            <a:r>
              <a:rPr lang="de-DE" altLang="de-DE" sz="2800" b="1" dirty="0" smtClean="0">
                <a:solidFill>
                  <a:srgbClr val="000000"/>
                </a:solidFill>
              </a:rPr>
              <a:t>und die Toleranzgemeinden</a:t>
            </a:r>
            <a:endParaRPr lang="de-DE" altLang="de-DE" sz="2800" b="1" dirty="0" smtClean="0"/>
          </a:p>
        </p:txBody>
      </p:sp>
      <p:sp>
        <p:nvSpPr>
          <p:cNvPr id="136196" name="Text Box 4"/>
          <p:cNvSpPr txBox="1">
            <a:spLocks noChangeArrowheads="1"/>
          </p:cNvSpPr>
          <p:nvPr/>
        </p:nvSpPr>
        <p:spPr bwMode="auto">
          <a:xfrm>
            <a:off x="349250" y="2454275"/>
            <a:ext cx="4303713"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solidFill>
                  <a:srgbClr val="000000"/>
                </a:solidFill>
              </a:rPr>
              <a:t>Das Toleranzpatent bringt die Duldung der Evangelischen, aber keine Gleichstellung</a:t>
            </a:r>
          </a:p>
          <a:p>
            <a:pPr eaLnBrk="1" hangingPunct="1">
              <a:spcBef>
                <a:spcPct val="0"/>
              </a:spcBef>
              <a:spcAft>
                <a:spcPts val="600"/>
              </a:spcAft>
              <a:buClrTx/>
              <a:buSzTx/>
              <a:buFontTx/>
              <a:buNone/>
            </a:pPr>
            <a:r>
              <a:rPr lang="de-DE" altLang="de-DE" sz="1800" dirty="0" err="1">
                <a:solidFill>
                  <a:srgbClr val="000000"/>
                </a:solidFill>
              </a:rPr>
              <a:t>Bet</a:t>
            </a:r>
            <a:r>
              <a:rPr lang="de-DE" altLang="de-DE" sz="1800" dirty="0">
                <a:solidFill>
                  <a:srgbClr val="000000"/>
                </a:solidFill>
              </a:rPr>
              <a:t>- und Pfarrhäuser werden errichtet</a:t>
            </a:r>
          </a:p>
          <a:p>
            <a:pPr eaLnBrk="1" hangingPunct="1">
              <a:spcBef>
                <a:spcPct val="0"/>
              </a:spcBef>
              <a:spcAft>
                <a:spcPts val="600"/>
              </a:spcAft>
              <a:buClrTx/>
              <a:buSzTx/>
              <a:buFontTx/>
              <a:buNone/>
            </a:pPr>
            <a:r>
              <a:rPr lang="de-DE" altLang="de-DE" sz="1800" dirty="0">
                <a:solidFill>
                  <a:srgbClr val="000000"/>
                </a:solidFill>
              </a:rPr>
              <a:t>Zahlreiche konfessionelle Schulen entstehen</a:t>
            </a:r>
          </a:p>
          <a:p>
            <a:pPr eaLnBrk="1" hangingPunct="1">
              <a:spcBef>
                <a:spcPct val="0"/>
              </a:spcBef>
              <a:spcAft>
                <a:spcPts val="600"/>
              </a:spcAft>
              <a:buClrTx/>
              <a:buSzTx/>
              <a:buFontTx/>
              <a:buNone/>
            </a:pPr>
            <a:r>
              <a:rPr lang="de-DE" altLang="de-DE" sz="1800" dirty="0">
                <a:solidFill>
                  <a:srgbClr val="000000"/>
                </a:solidFill>
              </a:rPr>
              <a:t>Mit den neu berufenen Pastoren gibt es zu Beginn häufig Konflikte</a:t>
            </a:r>
          </a:p>
        </p:txBody>
      </p:sp>
      <p:pic>
        <p:nvPicPr>
          <p:cNvPr id="3277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0138" y="31750"/>
            <a:ext cx="4233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13325"/>
            <a:ext cx="2500312"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5013325"/>
            <a:ext cx="177958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3"/>
          <p:cNvSpPr>
            <a:spLocks noGrp="1" noChangeArrowheads="1"/>
          </p:cNvSpPr>
          <p:nvPr>
            <p:ph type="title"/>
          </p:nvPr>
        </p:nvSpPr>
        <p:spPr>
          <a:xfrm>
            <a:off x="179388" y="333375"/>
            <a:ext cx="4548187" cy="2159521"/>
          </a:xfrm>
        </p:spPr>
        <p:txBody>
          <a:bodyPr/>
          <a:lstStyle/>
          <a:p>
            <a:pPr eaLnBrk="1" hangingPunct="1"/>
            <a:r>
              <a:rPr lang="de-DE" altLang="de-DE" sz="2800" b="1" dirty="0" smtClean="0">
                <a:solidFill>
                  <a:srgbClr val="000000"/>
                </a:solidFill>
              </a:rPr>
              <a:t>Vom Erreichen der Gleichberechtigung bis zum Ende der Monarchie</a:t>
            </a:r>
            <a:endParaRPr lang="de-DE" altLang="de-DE" sz="2800" b="1" dirty="0" smtClean="0"/>
          </a:p>
        </p:txBody>
      </p:sp>
      <p:sp>
        <p:nvSpPr>
          <p:cNvPr id="136196" name="Text Box 4"/>
          <p:cNvSpPr txBox="1">
            <a:spLocks noChangeArrowheads="1"/>
          </p:cNvSpPr>
          <p:nvPr/>
        </p:nvSpPr>
        <p:spPr bwMode="auto">
          <a:xfrm>
            <a:off x="179388" y="2636912"/>
            <a:ext cx="4548187"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solidFill>
                  <a:srgbClr val="000000"/>
                </a:solidFill>
              </a:rPr>
              <a:t>Nach der Revolution von 1848 kommt es zu entscheidenden Verbesserungen für die Evangelischen</a:t>
            </a:r>
          </a:p>
          <a:p>
            <a:pPr eaLnBrk="1" hangingPunct="1">
              <a:spcBef>
                <a:spcPct val="0"/>
              </a:spcBef>
              <a:spcAft>
                <a:spcPts val="600"/>
              </a:spcAft>
              <a:buClrTx/>
              <a:buSzTx/>
              <a:buFontTx/>
              <a:buNone/>
            </a:pPr>
            <a:r>
              <a:rPr lang="de-DE" altLang="de-DE" sz="1800" dirty="0">
                <a:solidFill>
                  <a:srgbClr val="000000"/>
                </a:solidFill>
              </a:rPr>
              <a:t>Das Protestantenpatent von 1861 bringt die volle Gleichberechtigung</a:t>
            </a:r>
          </a:p>
          <a:p>
            <a:pPr eaLnBrk="1" hangingPunct="1">
              <a:spcBef>
                <a:spcPct val="0"/>
              </a:spcBef>
              <a:spcAft>
                <a:spcPts val="600"/>
              </a:spcAft>
              <a:buClrTx/>
              <a:buSzTx/>
              <a:buFontTx/>
              <a:buNone/>
            </a:pPr>
            <a:r>
              <a:rPr lang="de-DE" altLang="de-DE" sz="1800" dirty="0">
                <a:solidFill>
                  <a:srgbClr val="000000"/>
                </a:solidFill>
              </a:rPr>
              <a:t>Es kann sich eine Evangelische Kirche in institutionalisierter Form konstituieren</a:t>
            </a:r>
          </a:p>
          <a:p>
            <a:pPr eaLnBrk="1" hangingPunct="1">
              <a:spcBef>
                <a:spcPct val="0"/>
              </a:spcBef>
              <a:spcAft>
                <a:spcPts val="600"/>
              </a:spcAft>
              <a:buClrTx/>
              <a:buSzTx/>
              <a:buFontTx/>
              <a:buNone/>
            </a:pPr>
            <a:r>
              <a:rPr lang="de-DE" altLang="de-DE" sz="1800" dirty="0">
                <a:solidFill>
                  <a:srgbClr val="000000"/>
                </a:solidFill>
              </a:rPr>
              <a:t>Eine Kirchenverfassung wird erlassen: Gemeinden, Seniorate, </a:t>
            </a:r>
            <a:r>
              <a:rPr lang="de-DE" altLang="de-DE" sz="1800" dirty="0" err="1">
                <a:solidFill>
                  <a:srgbClr val="000000"/>
                </a:solidFill>
              </a:rPr>
              <a:t>Superintendenzen</a:t>
            </a:r>
            <a:r>
              <a:rPr lang="de-DE" altLang="de-DE" sz="1800" dirty="0">
                <a:solidFill>
                  <a:srgbClr val="000000"/>
                </a:solidFill>
              </a:rPr>
              <a:t>, Oberkirchenrat</a:t>
            </a:r>
          </a:p>
          <a:p>
            <a:pPr eaLnBrk="1" hangingPunct="1">
              <a:spcBef>
                <a:spcPct val="0"/>
              </a:spcBef>
              <a:spcAft>
                <a:spcPts val="600"/>
              </a:spcAft>
              <a:buClrTx/>
              <a:buSzTx/>
              <a:buFontTx/>
              <a:buNone/>
            </a:pPr>
            <a:r>
              <a:rPr lang="de-DE" altLang="de-DE" sz="1800" dirty="0">
                <a:solidFill>
                  <a:srgbClr val="000000"/>
                </a:solidFill>
              </a:rPr>
              <a:t>Zahlreiche evangelische Vereine entstehen</a:t>
            </a:r>
          </a:p>
        </p:txBody>
      </p:sp>
      <p:pic>
        <p:nvPicPr>
          <p:cNvPr id="33796"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260350"/>
            <a:ext cx="441642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6196">
                                            <p:txEl>
                                              <p:pRg st="4" end="4"/>
                                            </p:txEl>
                                          </p:spTgt>
                                        </p:tgtEl>
                                        <p:attrNameLst>
                                          <p:attrName>style.visibility</p:attrName>
                                        </p:attrNameLst>
                                      </p:cBhvr>
                                      <p:to>
                                        <p:strVal val="visible"/>
                                      </p:to>
                                    </p:set>
                                    <p:anim calcmode="lin" valueType="num">
                                      <p:cBhvr additive="base">
                                        <p:cTn id="31" dur="500" fill="hold"/>
                                        <p:tgtEl>
                                          <p:spTgt spid="1361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619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a:xfrm>
            <a:off x="227013" y="549275"/>
            <a:ext cx="6337300" cy="1439863"/>
          </a:xfrm>
        </p:spPr>
        <p:txBody>
          <a:bodyPr/>
          <a:lstStyle/>
          <a:p>
            <a:pPr eaLnBrk="1" hangingPunct="1"/>
            <a:r>
              <a:rPr lang="de-DE" altLang="de-DE" sz="2800" b="1" dirty="0" smtClean="0">
                <a:solidFill>
                  <a:srgbClr val="000000"/>
                </a:solidFill>
              </a:rPr>
              <a:t>Die diakonischen Einrichtungen in </a:t>
            </a:r>
            <a:r>
              <a:rPr lang="de-DE" altLang="de-DE" sz="2800" b="1" dirty="0" err="1" smtClean="0">
                <a:solidFill>
                  <a:srgbClr val="000000"/>
                </a:solidFill>
              </a:rPr>
              <a:t>Waiern</a:t>
            </a:r>
            <a:r>
              <a:rPr lang="de-DE" altLang="de-DE" sz="2800" b="1" dirty="0" smtClean="0">
                <a:solidFill>
                  <a:srgbClr val="000000"/>
                </a:solidFill>
              </a:rPr>
              <a:t> und Treffen</a:t>
            </a:r>
            <a:endParaRPr lang="de-DE" altLang="de-DE" sz="2800" b="1" dirty="0" smtClean="0"/>
          </a:p>
        </p:txBody>
      </p:sp>
      <p:sp>
        <p:nvSpPr>
          <p:cNvPr id="136196" name="Text Box 4"/>
          <p:cNvSpPr txBox="1">
            <a:spLocks noChangeArrowheads="1"/>
          </p:cNvSpPr>
          <p:nvPr/>
        </p:nvSpPr>
        <p:spPr bwMode="auto">
          <a:xfrm>
            <a:off x="249238" y="2278063"/>
            <a:ext cx="3857625" cy="455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solidFill>
                  <a:srgbClr val="000000"/>
                </a:solidFill>
              </a:rPr>
              <a:t>Pfarrer Ernst Schwarz beginnt in </a:t>
            </a:r>
            <a:r>
              <a:rPr lang="de-DE" altLang="de-DE" sz="1800" dirty="0" err="1">
                <a:solidFill>
                  <a:srgbClr val="000000"/>
                </a:solidFill>
              </a:rPr>
              <a:t>Waiern</a:t>
            </a:r>
            <a:r>
              <a:rPr lang="de-DE" altLang="de-DE" sz="1800" dirty="0">
                <a:solidFill>
                  <a:srgbClr val="000000"/>
                </a:solidFill>
              </a:rPr>
              <a:t> 1873 mit der Betreuung verwahrloster Knaben (Kinderrettungsanstalt, </a:t>
            </a:r>
            <a:r>
              <a:rPr lang="de-DE" altLang="de-DE" sz="1800" dirty="0" smtClean="0">
                <a:solidFill>
                  <a:srgbClr val="000000"/>
                </a:solidFill>
              </a:rPr>
              <a:t>Studentenheim)</a:t>
            </a:r>
            <a:endParaRPr lang="de-DE" altLang="de-DE" sz="1800" dirty="0">
              <a:solidFill>
                <a:srgbClr val="000000"/>
              </a:solidFill>
            </a:endParaRPr>
          </a:p>
          <a:p>
            <a:pPr eaLnBrk="1" hangingPunct="1">
              <a:spcBef>
                <a:spcPct val="0"/>
              </a:spcBef>
              <a:spcAft>
                <a:spcPts val="600"/>
              </a:spcAft>
              <a:buClrTx/>
              <a:buSzTx/>
              <a:buFontTx/>
              <a:buNone/>
            </a:pPr>
            <a:r>
              <a:rPr lang="de-DE" altLang="de-DE" sz="1800" dirty="0">
                <a:solidFill>
                  <a:srgbClr val="000000"/>
                </a:solidFill>
              </a:rPr>
              <a:t>1901 wird der „Evangelisch kirchliche Hilfsverein“ gegründet</a:t>
            </a:r>
          </a:p>
          <a:p>
            <a:pPr eaLnBrk="1" hangingPunct="1">
              <a:spcBef>
                <a:spcPct val="0"/>
              </a:spcBef>
              <a:spcAft>
                <a:spcPts val="600"/>
              </a:spcAft>
              <a:buClrTx/>
              <a:buSzTx/>
              <a:buFontTx/>
              <a:buNone/>
            </a:pPr>
            <a:r>
              <a:rPr lang="de-DE" altLang="de-DE" sz="1800" dirty="0" err="1">
                <a:solidFill>
                  <a:srgbClr val="000000"/>
                </a:solidFill>
              </a:rPr>
              <a:t>Elvine</a:t>
            </a:r>
            <a:r>
              <a:rPr lang="de-DE" altLang="de-DE" sz="1800" dirty="0">
                <a:solidFill>
                  <a:srgbClr val="000000"/>
                </a:solidFill>
              </a:rPr>
              <a:t> Gräfin de La Tour errichtet in Treffen Anstalten zur Betreuung von Kindern, Alten, Alkoholkranken, Behinderten</a:t>
            </a:r>
          </a:p>
          <a:p>
            <a:pPr eaLnBrk="1" hangingPunct="1">
              <a:spcBef>
                <a:spcPct val="0"/>
              </a:spcBef>
              <a:spcAft>
                <a:spcPts val="600"/>
              </a:spcAft>
              <a:buClrTx/>
              <a:buSzTx/>
              <a:buFontTx/>
              <a:buNone/>
            </a:pPr>
            <a:r>
              <a:rPr lang="de-DE" altLang="de-DE" sz="1800" dirty="0">
                <a:solidFill>
                  <a:srgbClr val="000000"/>
                </a:solidFill>
              </a:rPr>
              <a:t>Nach den Tod der Gräfin kommt es zur Gründung der Stiftung de la Tour</a:t>
            </a:r>
          </a:p>
          <a:p>
            <a:pPr eaLnBrk="1" hangingPunct="1">
              <a:spcBef>
                <a:spcPct val="0"/>
              </a:spcBef>
              <a:spcAft>
                <a:spcPts val="600"/>
              </a:spcAft>
              <a:buClrTx/>
              <a:buSzTx/>
              <a:buFontTx/>
              <a:buNone/>
            </a:pPr>
            <a:endParaRPr lang="de-DE" altLang="de-DE" sz="1800" dirty="0">
              <a:solidFill>
                <a:srgbClr val="000000"/>
              </a:solidFill>
            </a:endParaRPr>
          </a:p>
        </p:txBody>
      </p:sp>
      <p:pic>
        <p:nvPicPr>
          <p:cNvPr id="34820"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5588" y="404813"/>
            <a:ext cx="252095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8613" y="1584325"/>
            <a:ext cx="24479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318000"/>
            <a:ext cx="397827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a:xfrm>
            <a:off x="163513" y="549275"/>
            <a:ext cx="3987800" cy="1799605"/>
          </a:xfrm>
        </p:spPr>
        <p:txBody>
          <a:bodyPr/>
          <a:lstStyle/>
          <a:p>
            <a:pPr eaLnBrk="1" hangingPunct="1"/>
            <a:r>
              <a:rPr lang="de-DE" altLang="de-DE" sz="2800" b="1" dirty="0" smtClean="0">
                <a:solidFill>
                  <a:srgbClr val="000000"/>
                </a:solidFill>
              </a:rPr>
              <a:t>Vom Erreichen der Gleichberechtigung bis zum Ende der Monarchie</a:t>
            </a:r>
            <a:endParaRPr lang="de-DE" altLang="de-DE" sz="2800" b="1" dirty="0" smtClean="0"/>
          </a:p>
        </p:txBody>
      </p:sp>
      <p:sp>
        <p:nvSpPr>
          <p:cNvPr id="136196" name="Text Box 4"/>
          <p:cNvSpPr txBox="1">
            <a:spLocks noChangeArrowheads="1"/>
          </p:cNvSpPr>
          <p:nvPr/>
        </p:nvSpPr>
        <p:spPr bwMode="auto">
          <a:xfrm>
            <a:off x="194422" y="2780928"/>
            <a:ext cx="3816350" cy="337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solidFill>
                  <a:srgbClr val="000000"/>
                </a:solidFill>
              </a:rPr>
              <a:t>Neue Gemeinden entstehen, vor allem auch in den Städten</a:t>
            </a:r>
          </a:p>
          <a:p>
            <a:pPr eaLnBrk="1" hangingPunct="1">
              <a:spcBef>
                <a:spcPct val="0"/>
              </a:spcBef>
              <a:spcAft>
                <a:spcPts val="600"/>
              </a:spcAft>
              <a:buClrTx/>
              <a:buSzTx/>
              <a:buFontTx/>
              <a:buNone/>
            </a:pPr>
            <a:r>
              <a:rPr lang="de-DE" altLang="de-DE" sz="1800" dirty="0">
                <a:solidFill>
                  <a:srgbClr val="000000"/>
                </a:solidFill>
              </a:rPr>
              <a:t>Die Evangelischen erfahren in der Öffentlichkeit große Aufmerksamkeit, vor allem durch die Los-von-Rom-Bewegung</a:t>
            </a:r>
          </a:p>
          <a:p>
            <a:pPr eaLnBrk="1" hangingPunct="1">
              <a:spcBef>
                <a:spcPct val="0"/>
              </a:spcBef>
              <a:spcAft>
                <a:spcPts val="600"/>
              </a:spcAft>
              <a:buClrTx/>
              <a:buSzTx/>
              <a:buFontTx/>
              <a:buNone/>
            </a:pPr>
            <a:r>
              <a:rPr lang="de-DE" altLang="de-DE" sz="1800" dirty="0">
                <a:solidFill>
                  <a:srgbClr val="000000"/>
                </a:solidFill>
              </a:rPr>
              <a:t>In Kärnten bleibt die Zahl der Übertritte relativ gering</a:t>
            </a:r>
          </a:p>
          <a:p>
            <a:pPr eaLnBrk="1" hangingPunct="1">
              <a:spcBef>
                <a:spcPct val="0"/>
              </a:spcBef>
              <a:spcAft>
                <a:spcPts val="600"/>
              </a:spcAft>
              <a:buClrTx/>
              <a:buSzTx/>
              <a:buFontTx/>
              <a:buNone/>
            </a:pPr>
            <a:r>
              <a:rPr lang="de-DE" altLang="de-DE" sz="1800" dirty="0">
                <a:solidFill>
                  <a:srgbClr val="000000"/>
                </a:solidFill>
              </a:rPr>
              <a:t>Es kommt zur Annäherung von Deutschnationalismus und Protestantismus</a:t>
            </a:r>
          </a:p>
        </p:txBody>
      </p:sp>
      <p:pic>
        <p:nvPicPr>
          <p:cNvPr id="35844"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496888"/>
            <a:ext cx="4992687"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3644900"/>
            <a:ext cx="50419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type="title"/>
          </p:nvPr>
        </p:nvSpPr>
        <p:spPr>
          <a:xfrm>
            <a:off x="179388" y="333375"/>
            <a:ext cx="6408836" cy="1439863"/>
          </a:xfrm>
        </p:spPr>
        <p:txBody>
          <a:bodyPr/>
          <a:lstStyle/>
          <a:p>
            <a:pPr eaLnBrk="1" hangingPunct="1"/>
            <a:r>
              <a:rPr lang="de-DE" altLang="de-DE" sz="2800" b="1" dirty="0" smtClean="0">
                <a:solidFill>
                  <a:srgbClr val="000000"/>
                </a:solidFill>
              </a:rPr>
              <a:t>Zwischenkriegszeit und Nationalsozialismus</a:t>
            </a:r>
            <a:endParaRPr lang="de-DE" altLang="de-DE" sz="2800" b="1" dirty="0" smtClean="0"/>
          </a:p>
        </p:txBody>
      </p:sp>
      <p:sp>
        <p:nvSpPr>
          <p:cNvPr id="136196" name="Text Box 4"/>
          <p:cNvSpPr txBox="1">
            <a:spLocks noChangeArrowheads="1"/>
          </p:cNvSpPr>
          <p:nvPr/>
        </p:nvSpPr>
        <p:spPr bwMode="auto">
          <a:xfrm>
            <a:off x="266700" y="1700213"/>
            <a:ext cx="4392613" cy="498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solidFill>
                  <a:srgbClr val="000000"/>
                </a:solidFill>
              </a:rPr>
              <a:t>Der politische Umbruch 1918 bringt eine Krise für die Evangelischen</a:t>
            </a:r>
          </a:p>
          <a:p>
            <a:pPr eaLnBrk="1" hangingPunct="1">
              <a:spcBef>
                <a:spcPct val="0"/>
              </a:spcBef>
              <a:spcAft>
                <a:spcPts val="600"/>
              </a:spcAft>
              <a:buClrTx/>
              <a:buSzTx/>
              <a:buFontTx/>
              <a:buNone/>
            </a:pPr>
            <a:r>
              <a:rPr lang="de-DE" altLang="de-DE" sz="1800" dirty="0">
                <a:solidFill>
                  <a:srgbClr val="000000"/>
                </a:solidFill>
              </a:rPr>
              <a:t>Die Sehnsucht nach dem Anschluss an das Deutsche Reich, das Mutterland der Reformation, wird größer</a:t>
            </a:r>
          </a:p>
          <a:p>
            <a:pPr eaLnBrk="1" hangingPunct="1">
              <a:spcBef>
                <a:spcPct val="0"/>
              </a:spcBef>
              <a:spcAft>
                <a:spcPts val="600"/>
              </a:spcAft>
              <a:buClrTx/>
              <a:buSzTx/>
              <a:buFontTx/>
              <a:buNone/>
            </a:pPr>
            <a:r>
              <a:rPr lang="de-DE" altLang="de-DE" sz="1800" dirty="0">
                <a:solidFill>
                  <a:srgbClr val="000000"/>
                </a:solidFill>
              </a:rPr>
              <a:t>In der ersten Republik bleiben die Evangelischen politisch heimatlos</a:t>
            </a:r>
          </a:p>
          <a:p>
            <a:pPr eaLnBrk="1" hangingPunct="1">
              <a:spcBef>
                <a:spcPct val="0"/>
              </a:spcBef>
              <a:spcAft>
                <a:spcPts val="600"/>
              </a:spcAft>
              <a:buClrTx/>
              <a:buSzTx/>
              <a:buFontTx/>
              <a:buNone/>
            </a:pPr>
            <a:r>
              <a:rPr lang="de-DE" altLang="de-DE" sz="1800" dirty="0">
                <a:solidFill>
                  <a:srgbClr val="000000"/>
                </a:solidFill>
              </a:rPr>
              <a:t>Eine Neuordnung der evangelischen Kirche unterbleibt</a:t>
            </a:r>
          </a:p>
          <a:p>
            <a:pPr eaLnBrk="1" hangingPunct="1">
              <a:spcBef>
                <a:spcPct val="0"/>
              </a:spcBef>
              <a:spcAft>
                <a:spcPts val="600"/>
              </a:spcAft>
              <a:buClrTx/>
              <a:buSzTx/>
              <a:buFontTx/>
              <a:buNone/>
            </a:pPr>
            <a:r>
              <a:rPr lang="de-DE" altLang="de-DE" sz="1800" dirty="0">
                <a:solidFill>
                  <a:srgbClr val="000000"/>
                </a:solidFill>
              </a:rPr>
              <a:t>Der Ständestaat bringt in der Praxis eine politische Diskriminierung der Evangelischen</a:t>
            </a:r>
          </a:p>
          <a:p>
            <a:pPr eaLnBrk="1" hangingPunct="1">
              <a:spcBef>
                <a:spcPct val="0"/>
              </a:spcBef>
              <a:spcAft>
                <a:spcPts val="600"/>
              </a:spcAft>
              <a:buClrTx/>
              <a:buSzTx/>
              <a:buFontTx/>
              <a:buNone/>
            </a:pPr>
            <a:r>
              <a:rPr lang="de-DE" altLang="de-DE" sz="1800" dirty="0">
                <a:solidFill>
                  <a:srgbClr val="000000"/>
                </a:solidFill>
              </a:rPr>
              <a:t>Johannes Heinzelmann wird zum evangelischen Notbischof</a:t>
            </a:r>
          </a:p>
          <a:p>
            <a:pPr eaLnBrk="1" hangingPunct="1">
              <a:spcBef>
                <a:spcPct val="0"/>
              </a:spcBef>
              <a:spcAft>
                <a:spcPts val="600"/>
              </a:spcAft>
              <a:buClrTx/>
              <a:buSzTx/>
              <a:buFontTx/>
              <a:buNone/>
            </a:pPr>
            <a:r>
              <a:rPr lang="de-DE" altLang="de-DE" sz="1800" dirty="0">
                <a:solidFill>
                  <a:srgbClr val="000000"/>
                </a:solidFill>
              </a:rPr>
              <a:t>Seine Kritik am Nationalsozialismus führt zur Zurücklegung des Amtes</a:t>
            </a:r>
          </a:p>
        </p:txBody>
      </p:sp>
      <p:pic>
        <p:nvPicPr>
          <p:cNvPr id="36868"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404813"/>
            <a:ext cx="22415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3390900"/>
            <a:ext cx="228758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Grafi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8675" y="3360738"/>
            <a:ext cx="21050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966973"/>
            <a:ext cx="1883668" cy="2376115"/>
          </a:xfrm>
          <a:prstGeom prst="rect">
            <a:avLst/>
          </a:prstGeom>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6196">
                                            <p:txEl>
                                              <p:pRg st="4" end="4"/>
                                            </p:txEl>
                                          </p:spTgt>
                                        </p:tgtEl>
                                        <p:attrNameLst>
                                          <p:attrName>style.visibility</p:attrName>
                                        </p:attrNameLst>
                                      </p:cBhvr>
                                      <p:to>
                                        <p:strVal val="visible"/>
                                      </p:to>
                                    </p:set>
                                    <p:anim calcmode="lin" valueType="num">
                                      <p:cBhvr additive="base">
                                        <p:cTn id="31" dur="500" fill="hold"/>
                                        <p:tgtEl>
                                          <p:spTgt spid="1361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61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anim calcmode="lin" valueType="num">
                                      <p:cBhvr additive="base">
                                        <p:cTn id="37" dur="500" fill="hold"/>
                                        <p:tgtEl>
                                          <p:spTgt spid="13619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619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6196">
                                            <p:txEl>
                                              <p:pRg st="6" end="6"/>
                                            </p:txEl>
                                          </p:spTgt>
                                        </p:tgtEl>
                                        <p:attrNameLst>
                                          <p:attrName>style.visibility</p:attrName>
                                        </p:attrNameLst>
                                      </p:cBhvr>
                                      <p:to>
                                        <p:strVal val="visible"/>
                                      </p:to>
                                    </p:set>
                                    <p:anim calcmode="lin" valueType="num">
                                      <p:cBhvr additive="base">
                                        <p:cTn id="43" dur="500" fill="hold"/>
                                        <p:tgtEl>
                                          <p:spTgt spid="13619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3619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084263"/>
            <a:ext cx="1957387"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179388" y="333375"/>
            <a:ext cx="4679950" cy="1439863"/>
          </a:xfrm>
        </p:spPr>
        <p:txBody>
          <a:bodyPr/>
          <a:lstStyle/>
          <a:p>
            <a:pPr eaLnBrk="1" hangingPunct="1"/>
            <a:r>
              <a:rPr lang="de-DE" altLang="de-DE" sz="2800" b="1" dirty="0" smtClean="0">
                <a:solidFill>
                  <a:srgbClr val="000000"/>
                </a:solidFill>
              </a:rPr>
              <a:t>Zwischenkriegszeit und Nationalsozialismus</a:t>
            </a:r>
            <a:endParaRPr lang="de-DE" altLang="de-DE" sz="2800" b="1" dirty="0" smtClean="0"/>
          </a:p>
        </p:txBody>
      </p:sp>
      <p:sp>
        <p:nvSpPr>
          <p:cNvPr id="136196" name="Text Box 4"/>
          <p:cNvSpPr txBox="1">
            <a:spLocks noChangeArrowheads="1"/>
          </p:cNvSpPr>
          <p:nvPr/>
        </p:nvSpPr>
        <p:spPr bwMode="auto">
          <a:xfrm>
            <a:off x="266700" y="1700213"/>
            <a:ext cx="4392613" cy="491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a:solidFill>
                  <a:srgbClr val="000000"/>
                </a:solidFill>
              </a:rPr>
              <a:t>Die meisten österreichischen Protestanten begrüßen den Anschluss Österreichs an Hitlerdeutschland zunächst euphorisch</a:t>
            </a:r>
          </a:p>
          <a:p>
            <a:pPr eaLnBrk="1" hangingPunct="1">
              <a:spcBef>
                <a:spcPct val="0"/>
              </a:spcBef>
              <a:spcAft>
                <a:spcPts val="600"/>
              </a:spcAft>
              <a:buClrTx/>
              <a:buSzTx/>
              <a:buFontTx/>
              <a:buNone/>
            </a:pPr>
            <a:r>
              <a:rPr lang="de-DE" altLang="de-DE" sz="1800">
                <a:solidFill>
                  <a:srgbClr val="000000"/>
                </a:solidFill>
              </a:rPr>
              <a:t>Seit Herbst 1938 setzt zunehmend Ernüchterung ein</a:t>
            </a:r>
          </a:p>
          <a:p>
            <a:pPr eaLnBrk="1" hangingPunct="1">
              <a:spcBef>
                <a:spcPct val="0"/>
              </a:spcBef>
              <a:spcAft>
                <a:spcPts val="600"/>
              </a:spcAft>
              <a:buClrTx/>
              <a:buSzTx/>
              <a:buFontTx/>
              <a:buNone/>
            </a:pPr>
            <a:r>
              <a:rPr lang="de-DE" altLang="de-DE" sz="1800">
                <a:solidFill>
                  <a:srgbClr val="000000"/>
                </a:solidFill>
              </a:rPr>
              <a:t>Vereine werden aufgelöst, Schulen geschlossen, eine Austrittspropaganda setzt ein</a:t>
            </a:r>
          </a:p>
          <a:p>
            <a:pPr eaLnBrk="1" hangingPunct="1">
              <a:spcBef>
                <a:spcPct val="0"/>
              </a:spcBef>
              <a:spcAft>
                <a:spcPts val="600"/>
              </a:spcAft>
              <a:buClrTx/>
              <a:buSzTx/>
              <a:buFontTx/>
              <a:buNone/>
            </a:pPr>
            <a:r>
              <a:rPr lang="de-DE" altLang="de-DE" sz="1800">
                <a:solidFill>
                  <a:srgbClr val="000000"/>
                </a:solidFill>
              </a:rPr>
              <a:t>Die diakonalen Werke in Treffen und Waiern werden beschlagnahmt</a:t>
            </a:r>
          </a:p>
          <a:p>
            <a:pPr eaLnBrk="1" hangingPunct="1">
              <a:spcBef>
                <a:spcPct val="0"/>
              </a:spcBef>
              <a:spcAft>
                <a:spcPts val="600"/>
              </a:spcAft>
              <a:buClrTx/>
              <a:buSzTx/>
              <a:buFontTx/>
              <a:buNone/>
            </a:pPr>
            <a:r>
              <a:rPr lang="de-DE" altLang="de-DE" sz="1800">
                <a:solidFill>
                  <a:srgbClr val="000000"/>
                </a:solidFill>
              </a:rPr>
              <a:t>Die Reaktion der Evangelischen ist ambivalent</a:t>
            </a:r>
          </a:p>
          <a:p>
            <a:pPr eaLnBrk="1" hangingPunct="1">
              <a:spcBef>
                <a:spcPct val="0"/>
              </a:spcBef>
              <a:spcAft>
                <a:spcPts val="600"/>
              </a:spcAft>
              <a:buClrTx/>
              <a:buSzTx/>
              <a:buFontTx/>
              <a:buNone/>
            </a:pPr>
            <a:r>
              <a:rPr lang="de-DE" altLang="de-DE" sz="1800">
                <a:solidFill>
                  <a:srgbClr val="000000"/>
                </a:solidFill>
              </a:rPr>
              <a:t>Es gibt keinen organisierten Widerstand der Evangelischen, aber praktizierten Ungehorsam</a:t>
            </a:r>
          </a:p>
        </p:txBody>
      </p:sp>
      <p:pic>
        <p:nvPicPr>
          <p:cNvPr id="37893"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485775"/>
            <a:ext cx="249396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Grafi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843338"/>
            <a:ext cx="432117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239718" y="3447782"/>
            <a:ext cx="1508746" cy="307777"/>
          </a:xfrm>
          <a:prstGeom prst="rect">
            <a:avLst/>
          </a:prstGeom>
          <a:noFill/>
        </p:spPr>
        <p:txBody>
          <a:bodyPr wrap="none" rtlCol="0">
            <a:spAutoFit/>
          </a:bodyPr>
          <a:lstStyle/>
          <a:p>
            <a:r>
              <a:rPr lang="de-DE" sz="1400" dirty="0" smtClean="0"/>
              <a:t>Hans Steinacher</a:t>
            </a:r>
            <a:endParaRPr lang="de-DE" sz="1400" dirty="0"/>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6196">
                                            <p:txEl>
                                              <p:pRg st="4" end="4"/>
                                            </p:txEl>
                                          </p:spTgt>
                                        </p:tgtEl>
                                        <p:attrNameLst>
                                          <p:attrName>style.visibility</p:attrName>
                                        </p:attrNameLst>
                                      </p:cBhvr>
                                      <p:to>
                                        <p:strVal val="visible"/>
                                      </p:to>
                                    </p:set>
                                    <p:anim calcmode="lin" valueType="num">
                                      <p:cBhvr additive="base">
                                        <p:cTn id="31" dur="500" fill="hold"/>
                                        <p:tgtEl>
                                          <p:spTgt spid="1361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61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anim calcmode="lin" valueType="num">
                                      <p:cBhvr additive="base">
                                        <p:cTn id="37" dur="500" fill="hold"/>
                                        <p:tgtEl>
                                          <p:spTgt spid="13619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619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179388" y="405383"/>
            <a:ext cx="3960812" cy="647353"/>
          </a:xfrm>
        </p:spPr>
        <p:txBody>
          <a:bodyPr/>
          <a:lstStyle/>
          <a:p>
            <a:pPr eaLnBrk="1" hangingPunct="1"/>
            <a:r>
              <a:rPr lang="de-DE" altLang="de-DE" sz="2800" b="1" dirty="0" smtClean="0">
                <a:solidFill>
                  <a:srgbClr val="000000"/>
                </a:solidFill>
              </a:rPr>
              <a:t>Die Zeit nach 1945</a:t>
            </a:r>
            <a:endParaRPr lang="de-DE" altLang="de-DE" sz="2800" b="1" dirty="0" smtClean="0"/>
          </a:p>
        </p:txBody>
      </p:sp>
      <p:sp>
        <p:nvSpPr>
          <p:cNvPr id="136196" name="Text Box 4"/>
          <p:cNvSpPr txBox="1">
            <a:spLocks noChangeArrowheads="1"/>
          </p:cNvSpPr>
          <p:nvPr/>
        </p:nvSpPr>
        <p:spPr bwMode="auto">
          <a:xfrm>
            <a:off x="229192" y="1052736"/>
            <a:ext cx="387350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solidFill>
                  <a:srgbClr val="000000"/>
                </a:solidFill>
              </a:rPr>
              <a:t>Nach Beendigung des Zweiten Weltkrieges beginn auch die Evangelische Kirche den Wiederaufbau</a:t>
            </a:r>
          </a:p>
          <a:p>
            <a:pPr eaLnBrk="1" hangingPunct="1">
              <a:spcBef>
                <a:spcPct val="0"/>
              </a:spcBef>
              <a:spcAft>
                <a:spcPts val="600"/>
              </a:spcAft>
              <a:buClrTx/>
              <a:buSzTx/>
              <a:buFontTx/>
              <a:buNone/>
            </a:pPr>
            <a:r>
              <a:rPr lang="de-DE" altLang="de-DE" sz="1800" dirty="0">
                <a:solidFill>
                  <a:srgbClr val="000000"/>
                </a:solidFill>
              </a:rPr>
              <a:t>Das Image einer „Nazikirche“ muss entkräftet werden</a:t>
            </a:r>
          </a:p>
          <a:p>
            <a:pPr eaLnBrk="1" hangingPunct="1">
              <a:spcBef>
                <a:spcPct val="0"/>
              </a:spcBef>
              <a:spcAft>
                <a:spcPts val="600"/>
              </a:spcAft>
              <a:buClrTx/>
              <a:buSzTx/>
              <a:buFontTx/>
              <a:buNone/>
            </a:pPr>
            <a:r>
              <a:rPr lang="de-DE" altLang="de-DE" sz="1800" dirty="0">
                <a:solidFill>
                  <a:srgbClr val="000000"/>
                </a:solidFill>
              </a:rPr>
              <a:t>Wiedereintrittsbewegung</a:t>
            </a:r>
          </a:p>
          <a:p>
            <a:pPr eaLnBrk="1" hangingPunct="1">
              <a:spcBef>
                <a:spcPct val="0"/>
              </a:spcBef>
              <a:spcAft>
                <a:spcPts val="600"/>
              </a:spcAft>
              <a:buClrTx/>
              <a:buSzTx/>
              <a:buNone/>
            </a:pPr>
            <a:r>
              <a:rPr lang="de-DE" altLang="de-DE" sz="1800" dirty="0">
                <a:solidFill>
                  <a:srgbClr val="000000"/>
                </a:solidFill>
              </a:rPr>
              <a:t>Die diakonischen Werke in Treffen und </a:t>
            </a:r>
            <a:r>
              <a:rPr lang="de-DE" altLang="de-DE" sz="1800" dirty="0" err="1">
                <a:solidFill>
                  <a:srgbClr val="000000"/>
                </a:solidFill>
              </a:rPr>
              <a:t>Waiern</a:t>
            </a:r>
            <a:r>
              <a:rPr lang="de-DE" altLang="de-DE" sz="1800" dirty="0">
                <a:solidFill>
                  <a:srgbClr val="000000"/>
                </a:solidFill>
              </a:rPr>
              <a:t> können wieder übernommen werden</a:t>
            </a:r>
          </a:p>
          <a:p>
            <a:pPr eaLnBrk="1" hangingPunct="1">
              <a:spcBef>
                <a:spcPct val="0"/>
              </a:spcBef>
              <a:spcAft>
                <a:spcPts val="600"/>
              </a:spcAft>
              <a:buClrTx/>
              <a:buSzTx/>
              <a:buFontTx/>
              <a:buNone/>
            </a:pPr>
            <a:r>
              <a:rPr lang="de-DE" altLang="de-DE" sz="1800" dirty="0" smtClean="0">
                <a:solidFill>
                  <a:srgbClr val="000000"/>
                </a:solidFill>
              </a:rPr>
              <a:t>Errichtung </a:t>
            </a:r>
            <a:r>
              <a:rPr lang="de-DE" altLang="de-DE" sz="1800" dirty="0">
                <a:solidFill>
                  <a:srgbClr val="000000"/>
                </a:solidFill>
              </a:rPr>
              <a:t>der Superintendentur Kärnten-Osttirol 1946</a:t>
            </a:r>
          </a:p>
          <a:p>
            <a:pPr eaLnBrk="1" hangingPunct="1">
              <a:spcBef>
                <a:spcPct val="0"/>
              </a:spcBef>
              <a:spcAft>
                <a:spcPts val="600"/>
              </a:spcAft>
              <a:buClrTx/>
              <a:buSzTx/>
              <a:buFontTx/>
              <a:buNone/>
            </a:pPr>
            <a:r>
              <a:rPr lang="de-DE" altLang="de-DE" sz="1800" dirty="0">
                <a:solidFill>
                  <a:srgbClr val="000000"/>
                </a:solidFill>
              </a:rPr>
              <a:t>1949 neue Kirchenverfassung</a:t>
            </a:r>
          </a:p>
          <a:p>
            <a:pPr eaLnBrk="1" hangingPunct="1">
              <a:spcBef>
                <a:spcPct val="0"/>
              </a:spcBef>
              <a:spcAft>
                <a:spcPts val="600"/>
              </a:spcAft>
              <a:buClrTx/>
              <a:buSzTx/>
              <a:buFontTx/>
              <a:buNone/>
            </a:pPr>
            <a:r>
              <a:rPr lang="de-DE" altLang="de-DE" sz="1800" dirty="0">
                <a:solidFill>
                  <a:srgbClr val="000000"/>
                </a:solidFill>
              </a:rPr>
              <a:t>1961 verwirklicht das Protestantengesetz den Grundsatz der „freien Kirche im freien Staat</a:t>
            </a:r>
            <a:r>
              <a:rPr lang="de-DE" altLang="de-DE" sz="1800" dirty="0" smtClean="0">
                <a:solidFill>
                  <a:srgbClr val="000000"/>
                </a:solidFill>
              </a:rPr>
              <a:t>“</a:t>
            </a:r>
          </a:p>
        </p:txBody>
      </p:sp>
      <p:pic>
        <p:nvPicPr>
          <p:cNvPr id="3891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5400"/>
            <a:ext cx="4932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feld 2"/>
          <p:cNvSpPr txBox="1">
            <a:spLocks noChangeArrowheads="1"/>
          </p:cNvSpPr>
          <p:nvPr/>
        </p:nvSpPr>
        <p:spPr bwMode="auto">
          <a:xfrm>
            <a:off x="239713" y="6264275"/>
            <a:ext cx="387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400"/>
              <a:t>Unterrichtsminister Heinrich Drimmel und der Wiener Superintendent Georg Traar</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6196">
                                            <p:txEl>
                                              <p:pRg st="4" end="4"/>
                                            </p:txEl>
                                          </p:spTgt>
                                        </p:tgtEl>
                                        <p:attrNameLst>
                                          <p:attrName>style.visibility</p:attrName>
                                        </p:attrNameLst>
                                      </p:cBhvr>
                                      <p:to>
                                        <p:strVal val="visible"/>
                                      </p:to>
                                    </p:set>
                                    <p:anim calcmode="lin" valueType="num">
                                      <p:cBhvr additive="base">
                                        <p:cTn id="31" dur="500" fill="hold"/>
                                        <p:tgtEl>
                                          <p:spTgt spid="1361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61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anim calcmode="lin" valueType="num">
                                      <p:cBhvr additive="base">
                                        <p:cTn id="37" dur="500" fill="hold"/>
                                        <p:tgtEl>
                                          <p:spTgt spid="13619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619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6196">
                                            <p:txEl>
                                              <p:pRg st="6" end="6"/>
                                            </p:txEl>
                                          </p:spTgt>
                                        </p:tgtEl>
                                        <p:attrNameLst>
                                          <p:attrName>style.visibility</p:attrName>
                                        </p:attrNameLst>
                                      </p:cBhvr>
                                      <p:to>
                                        <p:strVal val="visible"/>
                                      </p:to>
                                    </p:set>
                                    <p:anim calcmode="lin" valueType="num">
                                      <p:cBhvr additive="base">
                                        <p:cTn id="43" dur="500" fill="hold"/>
                                        <p:tgtEl>
                                          <p:spTgt spid="13619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3619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a:xfrm>
            <a:off x="179388" y="333375"/>
            <a:ext cx="3960812" cy="1439863"/>
          </a:xfrm>
        </p:spPr>
        <p:txBody>
          <a:bodyPr/>
          <a:lstStyle/>
          <a:p>
            <a:pPr eaLnBrk="1" hangingPunct="1"/>
            <a:r>
              <a:rPr lang="de-DE" altLang="de-DE" sz="2800" b="1" dirty="0" smtClean="0">
                <a:solidFill>
                  <a:srgbClr val="000000"/>
                </a:solidFill>
              </a:rPr>
              <a:t>Die Zeit nach 1945</a:t>
            </a:r>
            <a:endParaRPr lang="de-DE" altLang="de-DE" sz="2800" b="1" dirty="0" smtClean="0"/>
          </a:p>
        </p:txBody>
      </p:sp>
      <p:sp>
        <p:nvSpPr>
          <p:cNvPr id="136196" name="Text Box 4"/>
          <p:cNvSpPr txBox="1">
            <a:spLocks noChangeArrowheads="1"/>
          </p:cNvSpPr>
          <p:nvPr/>
        </p:nvSpPr>
        <p:spPr bwMode="auto">
          <a:xfrm>
            <a:off x="256094" y="1931055"/>
            <a:ext cx="3595826"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solidFill>
                  <a:srgbClr val="000000"/>
                </a:solidFill>
              </a:rPr>
              <a:t>Die Evangelische Kirche ist demokratisch </a:t>
            </a:r>
            <a:r>
              <a:rPr lang="de-DE" altLang="de-DE" sz="1800" dirty="0" smtClean="0">
                <a:solidFill>
                  <a:srgbClr val="000000"/>
                </a:solidFill>
              </a:rPr>
              <a:t>aufgebaut</a:t>
            </a:r>
          </a:p>
          <a:p>
            <a:pPr eaLnBrk="1" hangingPunct="1">
              <a:spcBef>
                <a:spcPct val="0"/>
              </a:spcBef>
              <a:spcAft>
                <a:spcPts val="600"/>
              </a:spcAft>
              <a:buClrTx/>
              <a:buSzTx/>
              <a:buNone/>
            </a:pPr>
            <a:r>
              <a:rPr lang="de-DE" altLang="de-DE" sz="1800" dirty="0">
                <a:solidFill>
                  <a:srgbClr val="000000"/>
                </a:solidFill>
              </a:rPr>
              <a:t>Es entstehen neue </a:t>
            </a:r>
            <a:r>
              <a:rPr lang="de-DE" altLang="de-DE" sz="1800" dirty="0" smtClean="0">
                <a:solidFill>
                  <a:srgbClr val="000000"/>
                </a:solidFill>
              </a:rPr>
              <a:t>Gemeinden, der prozentuelle Anteil der Evangelischen an der Gesamtbevölkerung steigt</a:t>
            </a:r>
            <a:endParaRPr lang="de-DE" altLang="de-DE" sz="1800" dirty="0">
              <a:solidFill>
                <a:srgbClr val="000000"/>
              </a:solidFill>
            </a:endParaRPr>
          </a:p>
          <a:p>
            <a:pPr eaLnBrk="1" hangingPunct="1">
              <a:spcBef>
                <a:spcPct val="0"/>
              </a:spcBef>
              <a:spcAft>
                <a:spcPts val="600"/>
              </a:spcAft>
              <a:buClrTx/>
              <a:buSzTx/>
              <a:buFontTx/>
              <a:buNone/>
            </a:pPr>
            <a:r>
              <a:rPr lang="de-DE" altLang="de-DE" sz="1800" dirty="0" smtClean="0">
                <a:solidFill>
                  <a:srgbClr val="000000"/>
                </a:solidFill>
              </a:rPr>
              <a:t>Es </a:t>
            </a:r>
            <a:r>
              <a:rPr lang="de-DE" altLang="de-DE" sz="1800" dirty="0">
                <a:solidFill>
                  <a:srgbClr val="000000"/>
                </a:solidFill>
              </a:rPr>
              <a:t>kommt zu ersten ökumenischen </a:t>
            </a:r>
            <a:r>
              <a:rPr lang="de-DE" altLang="de-DE" sz="1800" dirty="0" smtClean="0">
                <a:solidFill>
                  <a:srgbClr val="000000"/>
                </a:solidFill>
              </a:rPr>
              <a:t>Ansätzen</a:t>
            </a:r>
          </a:p>
          <a:p>
            <a:pPr eaLnBrk="1" hangingPunct="1">
              <a:spcBef>
                <a:spcPct val="0"/>
              </a:spcBef>
              <a:spcAft>
                <a:spcPts val="600"/>
              </a:spcAft>
              <a:buClrTx/>
              <a:buSzTx/>
              <a:buFontTx/>
              <a:buNone/>
            </a:pPr>
            <a:r>
              <a:rPr lang="de-DE" altLang="de-DE" sz="1800" dirty="0" smtClean="0">
                <a:solidFill>
                  <a:srgbClr val="000000"/>
                </a:solidFill>
              </a:rPr>
              <a:t>Auch die evangelische Kirche ist  von der „Erosion der Volkskirche“ betroffen</a:t>
            </a:r>
            <a:endParaRPr lang="de-DE" altLang="de-DE" sz="1800" dirty="0">
              <a:solidFill>
                <a:srgbClr val="000000"/>
              </a:solidFill>
            </a:endParaRPr>
          </a:p>
        </p:txBody>
      </p:sp>
      <p:graphicFrame>
        <p:nvGraphicFramePr>
          <p:cNvPr id="39940" name="Objekt 4"/>
          <p:cNvGraphicFramePr>
            <a:graphicFrameLocks noChangeAspect="1"/>
          </p:cNvGraphicFramePr>
          <p:nvPr>
            <p:extLst>
              <p:ext uri="{D42A27DB-BD31-4B8C-83A1-F6EECF244321}">
                <p14:modId xmlns:p14="http://schemas.microsoft.com/office/powerpoint/2010/main" val="2908974451"/>
              </p:ext>
            </p:extLst>
          </p:nvPr>
        </p:nvGraphicFramePr>
        <p:xfrm>
          <a:off x="5068779" y="404813"/>
          <a:ext cx="4075222" cy="2880171"/>
        </p:xfrm>
        <a:graphic>
          <a:graphicData uri="http://schemas.openxmlformats.org/presentationml/2006/ole">
            <mc:AlternateContent xmlns:mc="http://schemas.openxmlformats.org/markup-compatibility/2006">
              <mc:Choice xmlns:v="urn:schemas-microsoft-com:vml" Requires="v">
                <p:oleObj spid="_x0000_s39990" name="Acrobat Document" r:id="rId3" imgW="11334508" imgH="8010360" progId="AcroExch.Document.11">
                  <p:embed/>
                </p:oleObj>
              </mc:Choice>
              <mc:Fallback>
                <p:oleObj name="Acrobat Document" r:id="rId3" imgW="11334508" imgH="8010360" progId="AcroExch.Document.11">
                  <p:embed/>
                  <p:pic>
                    <p:nvPicPr>
                      <p:cNvPr id="0" name="Objek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779" y="404813"/>
                        <a:ext cx="4075222" cy="2880171"/>
                      </a:xfrm>
                      <a:prstGeom prst="rect">
                        <a:avLst/>
                      </a:prstGeom>
                      <a:noFill/>
                      <a:ln>
                        <a:noFill/>
                      </a:ln>
                      <a:extLst/>
                    </p:spPr>
                  </p:pic>
                </p:oleObj>
              </mc:Fallback>
            </mc:AlternateContent>
          </a:graphicData>
        </a:graphic>
      </p:graphicFrame>
      <p:graphicFrame>
        <p:nvGraphicFramePr>
          <p:cNvPr id="39941" name="Objekt 5"/>
          <p:cNvGraphicFramePr>
            <a:graphicFrameLocks noChangeAspect="1"/>
          </p:cNvGraphicFramePr>
          <p:nvPr>
            <p:extLst>
              <p:ext uri="{D42A27DB-BD31-4B8C-83A1-F6EECF244321}">
                <p14:modId xmlns:p14="http://schemas.microsoft.com/office/powerpoint/2010/main" val="1034942340"/>
              </p:ext>
            </p:extLst>
          </p:nvPr>
        </p:nvGraphicFramePr>
        <p:xfrm>
          <a:off x="3995936" y="3212976"/>
          <a:ext cx="5156891" cy="3645024"/>
        </p:xfrm>
        <a:graphic>
          <a:graphicData uri="http://schemas.openxmlformats.org/presentationml/2006/ole">
            <mc:AlternateContent xmlns:mc="http://schemas.openxmlformats.org/markup-compatibility/2006">
              <mc:Choice xmlns:v="urn:schemas-microsoft-com:vml" Requires="v">
                <p:oleObj spid="_x0000_s39991" name="Acrobat Document" r:id="rId5" imgW="11334508" imgH="8010360" progId="AcroExch.Document.11">
                  <p:embed/>
                </p:oleObj>
              </mc:Choice>
              <mc:Fallback>
                <p:oleObj name="Acrobat Document" r:id="rId5" imgW="11334508" imgH="8010360" progId="AcroExch.Document.11">
                  <p:embed/>
                  <p:pic>
                    <p:nvPicPr>
                      <p:cNvPr id="0" name="Objek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3212976"/>
                        <a:ext cx="5156891" cy="3645024"/>
                      </a:xfrm>
                      <a:prstGeom prst="rect">
                        <a:avLst/>
                      </a:prstGeom>
                      <a:noFill/>
                      <a:ln>
                        <a:noFill/>
                      </a:ln>
                      <a:extLst/>
                    </p:spPr>
                  </p:pic>
                </p:oleObj>
              </mc:Fallback>
            </mc:AlternateContent>
          </a:graphicData>
        </a:graphic>
      </p:graphicFrame>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a:xfrm>
            <a:off x="179388" y="549275"/>
            <a:ext cx="8964612" cy="1150938"/>
          </a:xfrm>
        </p:spPr>
        <p:txBody>
          <a:bodyPr/>
          <a:lstStyle/>
          <a:p>
            <a:pPr eaLnBrk="1" hangingPunct="1"/>
            <a:r>
              <a:rPr lang="de-DE" altLang="de-DE" sz="2800" b="1" dirty="0" smtClean="0">
                <a:solidFill>
                  <a:srgbClr val="000000"/>
                </a:solidFill>
              </a:rPr>
              <a:t>Die moderne Evangelische Kirche</a:t>
            </a:r>
            <a:endParaRPr lang="de-DE" altLang="de-DE" sz="2800" b="1" dirty="0" smtClean="0"/>
          </a:p>
        </p:txBody>
      </p:sp>
      <p:sp>
        <p:nvSpPr>
          <p:cNvPr id="136196" name="Text Box 4"/>
          <p:cNvSpPr txBox="1">
            <a:spLocks noChangeArrowheads="1"/>
          </p:cNvSpPr>
          <p:nvPr/>
        </p:nvSpPr>
        <p:spPr bwMode="auto">
          <a:xfrm>
            <a:off x="239713" y="1834078"/>
            <a:ext cx="4248150"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600"/>
              </a:spcAft>
              <a:buClrTx/>
              <a:buSzTx/>
              <a:buFontTx/>
              <a:buNone/>
            </a:pPr>
            <a:r>
              <a:rPr lang="de-DE" altLang="de-DE" sz="1800" dirty="0">
                <a:solidFill>
                  <a:srgbClr val="000000"/>
                </a:solidFill>
              </a:rPr>
              <a:t>Die Evangelische Kirche nimmt Stellung zu gesellschaftspolitischen Fragen</a:t>
            </a:r>
          </a:p>
          <a:p>
            <a:pPr eaLnBrk="1" hangingPunct="1">
              <a:spcBef>
                <a:spcPct val="0"/>
              </a:spcBef>
              <a:spcAft>
                <a:spcPts val="600"/>
              </a:spcAft>
              <a:buClrTx/>
              <a:buSzTx/>
              <a:buFontTx/>
              <a:buNone/>
            </a:pPr>
            <a:r>
              <a:rPr lang="de-DE" altLang="de-DE" sz="1800" dirty="0">
                <a:solidFill>
                  <a:srgbClr val="000000"/>
                </a:solidFill>
              </a:rPr>
              <a:t>Superintendent Paul </a:t>
            </a:r>
            <a:r>
              <a:rPr lang="de-DE" altLang="de-DE" sz="1800" dirty="0" err="1">
                <a:solidFill>
                  <a:srgbClr val="000000"/>
                </a:solidFill>
              </a:rPr>
              <a:t>Pellar</a:t>
            </a:r>
            <a:r>
              <a:rPr lang="de-DE" altLang="de-DE" sz="1800" dirty="0">
                <a:solidFill>
                  <a:srgbClr val="000000"/>
                </a:solidFill>
              </a:rPr>
              <a:t> schreibt am Höhepunkt der Ortstafelkrise ein Hirtenwort; er solidarisiert sich mit der slowenischen Minderheit, mit der die Evangelischen eigentlich in einem konfessionellen und nationalpolitischen Gegensatz stehen</a:t>
            </a:r>
          </a:p>
          <a:p>
            <a:pPr eaLnBrk="1" hangingPunct="1">
              <a:spcBef>
                <a:spcPct val="0"/>
              </a:spcBef>
              <a:spcAft>
                <a:spcPts val="600"/>
              </a:spcAft>
              <a:buClrTx/>
              <a:buSzTx/>
              <a:buFontTx/>
              <a:buNone/>
            </a:pPr>
            <a:r>
              <a:rPr lang="de-DE" altLang="de-DE" sz="1800" dirty="0">
                <a:solidFill>
                  <a:srgbClr val="000000"/>
                </a:solidFill>
              </a:rPr>
              <a:t>Man beginnt die eigene Rolle in der NS-Zeit kritisch zu reflektieren</a:t>
            </a:r>
          </a:p>
          <a:p>
            <a:pPr eaLnBrk="1" hangingPunct="1">
              <a:spcBef>
                <a:spcPct val="0"/>
              </a:spcBef>
              <a:spcAft>
                <a:spcPts val="600"/>
              </a:spcAft>
              <a:buClrTx/>
              <a:buSzTx/>
              <a:buFontTx/>
              <a:buNone/>
            </a:pPr>
            <a:r>
              <a:rPr lang="de-DE" altLang="de-DE" sz="1800" dirty="0">
                <a:solidFill>
                  <a:srgbClr val="000000"/>
                </a:solidFill>
              </a:rPr>
              <a:t>Das neue Profil der Evangelischen Kirche: tolerant, pluralistisch, linksliberal</a:t>
            </a:r>
          </a:p>
          <a:p>
            <a:pPr eaLnBrk="1" hangingPunct="1">
              <a:spcBef>
                <a:spcPct val="0"/>
              </a:spcBef>
              <a:spcAft>
                <a:spcPts val="600"/>
              </a:spcAft>
              <a:buClrTx/>
              <a:buSzTx/>
              <a:buFontTx/>
              <a:buNone/>
            </a:pPr>
            <a:r>
              <a:rPr lang="de-DE" altLang="de-DE" sz="1800" dirty="0" smtClean="0">
                <a:solidFill>
                  <a:srgbClr val="000000"/>
                </a:solidFill>
              </a:rPr>
              <a:t>Deutlich ersichtlich an Öffnung des Pfarreramtes für Frauen</a:t>
            </a:r>
            <a:endParaRPr lang="de-DE" altLang="de-DE" sz="1800" dirty="0">
              <a:solidFill>
                <a:srgbClr val="000000"/>
              </a:solidFill>
            </a:endParaRPr>
          </a:p>
        </p:txBody>
      </p:sp>
      <p:sp>
        <p:nvSpPr>
          <p:cNvPr id="40964" name="Textfeld 2"/>
          <p:cNvSpPr txBox="1">
            <a:spLocks noChangeArrowheads="1"/>
          </p:cNvSpPr>
          <p:nvPr/>
        </p:nvSpPr>
        <p:spPr bwMode="auto">
          <a:xfrm>
            <a:off x="4487863" y="3590925"/>
            <a:ext cx="209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400">
                <a:solidFill>
                  <a:srgbClr val="000000"/>
                </a:solidFill>
              </a:rPr>
              <a:t>Bischof Michael Bünker</a:t>
            </a:r>
          </a:p>
        </p:txBody>
      </p:sp>
      <p:pic>
        <p:nvPicPr>
          <p:cNvPr id="40965"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484313"/>
            <a:ext cx="2079625"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451350"/>
            <a:ext cx="3567112"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feld 7"/>
          <p:cNvSpPr txBox="1">
            <a:spLocks noChangeArrowheads="1"/>
          </p:cNvSpPr>
          <p:nvPr/>
        </p:nvSpPr>
        <p:spPr bwMode="auto">
          <a:xfrm>
            <a:off x="5632450" y="4111625"/>
            <a:ext cx="3035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400"/>
              <a:t>Pfarrerin Helga Hanisch von Waiern</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6196">
                                            <p:txEl>
                                              <p:pRg st="0" end="0"/>
                                            </p:txEl>
                                          </p:spTgt>
                                        </p:tgtEl>
                                        <p:attrNameLst>
                                          <p:attrName>style.visibility</p:attrName>
                                        </p:attrNameLst>
                                      </p:cBhvr>
                                      <p:to>
                                        <p:strVal val="visible"/>
                                      </p:to>
                                    </p:set>
                                    <p:anim calcmode="lin" valueType="num">
                                      <p:cBhvr additive="base">
                                        <p:cTn id="7" dur="500" fill="hold"/>
                                        <p:tgtEl>
                                          <p:spTgt spid="1361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6196">
                                            <p:txEl>
                                              <p:pRg st="1" end="1"/>
                                            </p:txEl>
                                          </p:spTgt>
                                        </p:tgtEl>
                                        <p:attrNameLst>
                                          <p:attrName>style.visibility</p:attrName>
                                        </p:attrNameLst>
                                      </p:cBhvr>
                                      <p:to>
                                        <p:strVal val="visible"/>
                                      </p:to>
                                    </p:set>
                                    <p:anim calcmode="lin" valueType="num">
                                      <p:cBhvr additive="base">
                                        <p:cTn id="13" dur="500" fill="hold"/>
                                        <p:tgtEl>
                                          <p:spTgt spid="13619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6196">
                                            <p:txEl>
                                              <p:pRg st="2" end="2"/>
                                            </p:txEl>
                                          </p:spTgt>
                                        </p:tgtEl>
                                        <p:attrNameLst>
                                          <p:attrName>style.visibility</p:attrName>
                                        </p:attrNameLst>
                                      </p:cBhvr>
                                      <p:to>
                                        <p:strVal val="visible"/>
                                      </p:to>
                                    </p:set>
                                    <p:anim calcmode="lin" valueType="num">
                                      <p:cBhvr additive="base">
                                        <p:cTn id="19" dur="500" fill="hold"/>
                                        <p:tgtEl>
                                          <p:spTgt spid="13619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6196">
                                            <p:txEl>
                                              <p:pRg st="3" end="3"/>
                                            </p:txEl>
                                          </p:spTgt>
                                        </p:tgtEl>
                                        <p:attrNameLst>
                                          <p:attrName>style.visibility</p:attrName>
                                        </p:attrNameLst>
                                      </p:cBhvr>
                                      <p:to>
                                        <p:strVal val="visible"/>
                                      </p:to>
                                    </p:set>
                                    <p:anim calcmode="lin" valueType="num">
                                      <p:cBhvr additive="base">
                                        <p:cTn id="25" dur="500" fill="hold"/>
                                        <p:tgtEl>
                                          <p:spTgt spid="13619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6196">
                                            <p:txEl>
                                              <p:pRg st="4" end="4"/>
                                            </p:txEl>
                                          </p:spTgt>
                                        </p:tgtEl>
                                        <p:attrNameLst>
                                          <p:attrName>style.visibility</p:attrName>
                                        </p:attrNameLst>
                                      </p:cBhvr>
                                      <p:to>
                                        <p:strVal val="visible"/>
                                      </p:to>
                                    </p:set>
                                    <p:anim calcmode="lin" valueType="num">
                                      <p:cBhvr additive="base">
                                        <p:cTn id="31" dur="500" fill="hold"/>
                                        <p:tgtEl>
                                          <p:spTgt spid="13619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619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feld 4"/>
          <p:cNvSpPr txBox="1"/>
          <p:nvPr/>
        </p:nvSpPr>
        <p:spPr>
          <a:xfrm>
            <a:off x="251520" y="2708920"/>
            <a:ext cx="8640960" cy="3744416"/>
          </a:xfrm>
          <a:prstGeom prst="rect">
            <a:avLst/>
          </a:prstGeom>
          <a:noFill/>
        </p:spPr>
        <p:txBody>
          <a:bodyPr wrap="square" rtlCol="0">
            <a:spAutoFit/>
          </a:bodyPr>
          <a:lstStyle/>
          <a:p>
            <a:endParaRPr lang="de-DE" dirty="0"/>
          </a:p>
        </p:txBody>
      </p:sp>
      <p:sp>
        <p:nvSpPr>
          <p:cNvPr id="11" name="Textfeld 10"/>
          <p:cNvSpPr txBox="1"/>
          <p:nvPr/>
        </p:nvSpPr>
        <p:spPr>
          <a:xfrm>
            <a:off x="107504" y="974913"/>
            <a:ext cx="8640960" cy="5847755"/>
          </a:xfrm>
          <a:prstGeom prst="rect">
            <a:avLst/>
          </a:prstGeom>
          <a:noFill/>
        </p:spPr>
        <p:txBody>
          <a:bodyPr wrap="square" rtlCol="0">
            <a:spAutoFit/>
          </a:bodyPr>
          <a:lstStyle/>
          <a:p>
            <a:r>
              <a:rPr lang="de-AT" altLang="de-DE" sz="1400" dirty="0">
                <a:cs typeface="Times New Roman" pitchFamily="18" charset="0"/>
              </a:rPr>
              <a:t>Am 7. September stand </a:t>
            </a:r>
            <a:r>
              <a:rPr lang="de-AT" altLang="de-DE" sz="1400" dirty="0" err="1">
                <a:cs typeface="Times New Roman" pitchFamily="18" charset="0"/>
              </a:rPr>
              <a:t>Santonino</a:t>
            </a:r>
            <a:r>
              <a:rPr lang="de-AT" altLang="de-DE" sz="1400" dirty="0">
                <a:cs typeface="Times New Roman" pitchFamily="18" charset="0"/>
              </a:rPr>
              <a:t> nach der Nachtruhe morgens auf und begab sich in besagte Kirche, wo der Lehrer und seine Kollegen eine feierliche Messe zu Ehren des heiligen Leibes Christi sangen, die anzuhören, das ganze Volk von Villach zusammenkam. Eine solche feierliche Singmesse fand nach Ortsbrauch jeden Donnerstag statt. Doch vor Beginn der Messe wurde voll Hingebung eine Prozession um die Kirche abgehalten, bei welcher der Lehrer, die Kantoren und die Knaben vorangingen und einstimmig Lobeshymnen sangen, es folgten viel Lichtträger, an dritter Stelle schritt der zur Messe gekleidete Pfarrer mit seinen Helfern, dem Diakon nämlich und dem Subdiakon, er trug den Leib des Herrn in einem silbernen Tabernakel von hohem Werte; den </a:t>
            </a:r>
            <a:r>
              <a:rPr lang="de-AT" altLang="de-DE" sz="1400" dirty="0" err="1">
                <a:cs typeface="Times New Roman" pitchFamily="18" charset="0"/>
              </a:rPr>
              <a:t>Beschluß</a:t>
            </a:r>
            <a:r>
              <a:rPr lang="de-AT" altLang="de-DE" sz="1400" dirty="0">
                <a:cs typeface="Times New Roman" pitchFamily="18" charset="0"/>
              </a:rPr>
              <a:t> bildete das Volk, das mit bewundernswerter Hingebung und Ehrfurcht dem Sakramente folgte. Da hat man keinen mit bedecktem Kopfe gesehen, keinen mit dem Nachbarn reden gehört, sondern jeder war nur mit dem Gebete beschäftigt. Männer und Frauen trugen auch Lichter. Und schließlich war bei allen die Hingabe und Aufmerksamkeit so groß, dass das Herz jedes Ungläubigen durch ihr Beispiel zu Reue und Tränen hingerissen worden wäre. ... Am 8. September wurden in der genannten Kirche vier feierliche Singmessen und über zehn stille gehalten, und so geschieht es, wie man berichtet, auch an den anderen Festtagen. Auch an jedem Werktage werden dort wenigstens zwei Ämter gehalten, von denen das eine immer zu Ehren der seligsten Jungfrau, das zweite dem Tagesheiligen gilt. An den einzelnen Feiertagen wird vor dem Volke in deutscher Sprache gepredigt entweder durch den Vikar oder einen von den Kooperatoren. Zur Predigt kommen alle und hören das Wort Gottes mit großer Aufmerksamkeit. </a:t>
            </a:r>
            <a:r>
              <a:rPr lang="de-AT" altLang="de-DE" sz="1400" dirty="0" smtClean="0">
                <a:cs typeface="Times New Roman" pitchFamily="18" charset="0"/>
              </a:rPr>
              <a:t>Nach </a:t>
            </a:r>
            <a:r>
              <a:rPr lang="de-AT" altLang="de-DE" sz="1400" dirty="0">
                <a:cs typeface="Times New Roman" pitchFamily="18" charset="0"/>
              </a:rPr>
              <a:t>der Predigt aber singen Männer und Weiber mit lauter Stimme „</a:t>
            </a:r>
            <a:r>
              <a:rPr lang="de-AT" altLang="de-DE" sz="1400" dirty="0" err="1">
                <a:cs typeface="Times New Roman" pitchFamily="18" charset="0"/>
              </a:rPr>
              <a:t>veni</a:t>
            </a:r>
            <a:r>
              <a:rPr lang="de-AT" altLang="de-DE" sz="1400" dirty="0">
                <a:cs typeface="Times New Roman" pitchFamily="18" charset="0"/>
              </a:rPr>
              <a:t> s. </a:t>
            </a:r>
            <a:r>
              <a:rPr lang="de-AT" altLang="de-DE" sz="1400" dirty="0" err="1">
                <a:cs typeface="Times New Roman" pitchFamily="18" charset="0"/>
              </a:rPr>
              <a:t>spiritus</a:t>
            </a:r>
            <a:r>
              <a:rPr lang="de-AT" altLang="de-DE" sz="1400" dirty="0">
                <a:cs typeface="Times New Roman" pitchFamily="18" charset="0"/>
              </a:rPr>
              <a:t>“, dann gehen sie zum Opfern, und der Vikar kriegt entsprechend der Menge des Volkes viel Geld zusammen. Jede Kapelle hat auch ihren Altar, ihren Kelch, ihre Paramente und ihr Messbuch, ferner mehrere silberne Zierstücke, </a:t>
            </a:r>
            <a:r>
              <a:rPr lang="de-AT" altLang="de-DE" sz="1400" dirty="0" err="1">
                <a:cs typeface="Times New Roman" pitchFamily="18" charset="0"/>
              </a:rPr>
              <a:t>sodaß</a:t>
            </a:r>
            <a:r>
              <a:rPr lang="de-AT" altLang="de-DE" sz="1400" dirty="0">
                <a:cs typeface="Times New Roman" pitchFamily="18" charset="0"/>
              </a:rPr>
              <a:t> jeder sich wundern kann über den Wohlstand und die gute Ordnung. Recht oft gibt es auch Messen und Gedächtnisgottesdienste mit Gesang an den Jahrestagen der Verstorbenen. Die Geistlichen dieser Stadt sind genügend gebildet und vor allem ehrenwert. Die Adeligen aber, die Bürger und die gewöhnlichen Leute gehen ohne Unterschied täglich in die Kirche und wohnen mit solcher Hingebung und Stille der heiligen Handlung bei, dass man sie alle für </a:t>
            </a:r>
            <a:r>
              <a:rPr lang="de-AT" altLang="de-DE" sz="1400" dirty="0" err="1">
                <a:cs typeface="Times New Roman" pitchFamily="18" charset="0"/>
              </a:rPr>
              <a:t>Karthäuser</a:t>
            </a:r>
            <a:r>
              <a:rPr lang="de-AT" altLang="de-DE" sz="1400" dirty="0">
                <a:cs typeface="Times New Roman" pitchFamily="18" charset="0"/>
              </a:rPr>
              <a:t> halten könnte</a:t>
            </a:r>
            <a:r>
              <a:rPr lang="de-AT" altLang="de-DE" sz="1400" dirty="0" smtClean="0">
                <a:cs typeface="Times New Roman" pitchFamily="18" charset="0"/>
              </a:rPr>
              <a:t>.</a:t>
            </a:r>
          </a:p>
          <a:p>
            <a:endParaRPr lang="de-AT" altLang="de-DE" sz="1400" dirty="0" smtClean="0">
              <a:cs typeface="Times New Roman" pitchFamily="18" charset="0"/>
            </a:endParaRPr>
          </a:p>
          <a:p>
            <a:r>
              <a:rPr lang="de-AT" sz="1000" dirty="0" smtClean="0">
                <a:cs typeface="Times New Roman" pitchFamily="18" charset="0"/>
              </a:rPr>
              <a:t>(Zitiert nach: Die Reisetagebücher des Paolo </a:t>
            </a:r>
            <a:r>
              <a:rPr lang="de-AT" sz="1000" dirty="0" err="1" smtClean="0">
                <a:cs typeface="Times New Roman" pitchFamily="18" charset="0"/>
              </a:rPr>
              <a:t>Santonino</a:t>
            </a:r>
            <a:r>
              <a:rPr lang="de-AT" sz="1000" dirty="0" smtClean="0">
                <a:cs typeface="Times New Roman" pitchFamily="18" charset="0"/>
              </a:rPr>
              <a:t>. 185-1487. Aus dem Lateinischen übertragen von Rudolf Egger. Klagenfurt 1957, S. 97-99.)</a:t>
            </a:r>
            <a:endParaRPr lang="de-DE" sz="1000" dirty="0"/>
          </a:p>
        </p:txBody>
      </p:sp>
      <p:sp>
        <p:nvSpPr>
          <p:cNvPr id="6" name="Textfeld 5"/>
          <p:cNvSpPr txBox="1"/>
          <p:nvPr/>
        </p:nvSpPr>
        <p:spPr>
          <a:xfrm>
            <a:off x="107504" y="539388"/>
            <a:ext cx="8496944" cy="369332"/>
          </a:xfrm>
          <a:prstGeom prst="rect">
            <a:avLst/>
          </a:prstGeom>
          <a:noFill/>
        </p:spPr>
        <p:txBody>
          <a:bodyPr wrap="square" rtlCol="0">
            <a:spAutoFit/>
          </a:bodyPr>
          <a:lstStyle/>
          <a:p>
            <a:r>
              <a:rPr lang="de-AT" altLang="de-DE" sz="1800" b="1" dirty="0" err="1" smtClean="0"/>
              <a:t>Santonino</a:t>
            </a:r>
            <a:r>
              <a:rPr lang="de-AT" altLang="de-DE" sz="1800" b="1" dirty="0" smtClean="0"/>
              <a:t> schreibt über Villach:</a:t>
            </a:r>
            <a:endParaRPr lang="de-DE" dirty="0"/>
          </a:p>
        </p:txBody>
      </p:sp>
    </p:spTree>
    <p:extLst>
      <p:ext uri="{BB962C8B-B14F-4D97-AF65-F5344CB8AC3E}">
        <p14:creationId xmlns:p14="http://schemas.microsoft.com/office/powerpoint/2010/main" val="171089660"/>
      </p:ext>
    </p:extLst>
  </p:cSld>
  <p:clrMapOvr>
    <a:masterClrMapping/>
  </p:clrMapOvr>
  <p:transition spd="slow">
    <p:push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304800"/>
            <a:ext cx="6477000" cy="1905000"/>
          </a:xfrm>
        </p:spPr>
        <p:txBody>
          <a:bodyPr/>
          <a:lstStyle/>
          <a:p>
            <a:pPr eaLnBrk="1" hangingPunct="1"/>
            <a:r>
              <a:rPr lang="de-DE" altLang="de-DE" sz="2800" b="1" smtClean="0"/>
              <a:t>Ich danke für Ihre Aufmerksamkeit </a:t>
            </a:r>
            <a:br>
              <a:rPr lang="de-DE" altLang="de-DE" sz="2800" b="1" smtClean="0"/>
            </a:br>
            <a:r>
              <a:rPr lang="de-DE" altLang="de-DE" sz="2800" b="1" smtClean="0"/>
              <a:t>und stehe für Ihre Anfragen zur Verfügung</a:t>
            </a:r>
            <a:r>
              <a:rPr lang="de-DE" altLang="de-DE" sz="3600" smtClean="0"/>
              <a:t>				     </a:t>
            </a:r>
            <a:r>
              <a:rPr lang="de-DE" altLang="de-DE" sz="2000" smtClean="0"/>
              <a:t>ChT</a:t>
            </a:r>
          </a:p>
        </p:txBody>
      </p:sp>
      <p:pic>
        <p:nvPicPr>
          <p:cNvPr id="41987" name="Picture 5" descr="Katechismus Thu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29000" y="3048000"/>
            <a:ext cx="2651125"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6" descr="Volksmission 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09800"/>
            <a:ext cx="2978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Fresach Toleranzbethaus inn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066800"/>
            <a:ext cx="2743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8"/>
          <p:cNvSpPr txBox="1">
            <a:spLocks noChangeArrowheads="1"/>
          </p:cNvSpPr>
          <p:nvPr/>
        </p:nvSpPr>
        <p:spPr bwMode="auto">
          <a:xfrm>
            <a:off x="152400" y="6384925"/>
            <a:ext cx="30622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600"/>
              <a:t>Jesuitenmission in St. Veit 1723</a:t>
            </a:r>
          </a:p>
        </p:txBody>
      </p:sp>
      <p:sp>
        <p:nvSpPr>
          <p:cNvPr id="41991" name="Text Box 9"/>
          <p:cNvSpPr txBox="1">
            <a:spLocks noChangeArrowheads="1"/>
          </p:cNvSpPr>
          <p:nvPr/>
        </p:nvSpPr>
        <p:spPr bwMode="auto">
          <a:xfrm>
            <a:off x="6080125" y="5803900"/>
            <a:ext cx="25638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de-DE" altLang="de-DE" sz="1600"/>
              <a:t>Katechismus des Gurker </a:t>
            </a:r>
          </a:p>
          <a:p>
            <a:pPr eaLnBrk="1" hangingPunct="1">
              <a:spcBef>
                <a:spcPct val="0"/>
              </a:spcBef>
              <a:buClrTx/>
              <a:buSzTx/>
              <a:buFontTx/>
              <a:buNone/>
            </a:pPr>
            <a:r>
              <a:rPr lang="de-DE" altLang="de-DE" sz="1600"/>
              <a:t>Bischofs Jakob Maximilian</a:t>
            </a:r>
          </a:p>
          <a:p>
            <a:pPr eaLnBrk="1" hangingPunct="1">
              <a:spcBef>
                <a:spcPct val="0"/>
              </a:spcBef>
              <a:buClrTx/>
              <a:buSzTx/>
              <a:buFontTx/>
              <a:buNone/>
            </a:pPr>
            <a:r>
              <a:rPr lang="de-DE" altLang="de-DE" sz="1600"/>
              <a:t>Thun, 1733</a:t>
            </a:r>
          </a:p>
        </p:txBody>
      </p:sp>
      <p:sp>
        <p:nvSpPr>
          <p:cNvPr id="41992" name="Text Box 10"/>
          <p:cNvSpPr txBox="1">
            <a:spLocks noChangeArrowheads="1"/>
          </p:cNvSpPr>
          <p:nvPr/>
        </p:nvSpPr>
        <p:spPr bwMode="auto">
          <a:xfrm>
            <a:off x="6729413" y="3962400"/>
            <a:ext cx="23383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r" eaLnBrk="1" hangingPunct="1">
              <a:spcBef>
                <a:spcPct val="0"/>
              </a:spcBef>
              <a:buClrTx/>
              <a:buSzTx/>
              <a:buFontTx/>
              <a:buNone/>
            </a:pPr>
            <a:r>
              <a:rPr lang="de-DE" altLang="de-DE" sz="1600"/>
              <a:t>Fresach, Evangelisches</a:t>
            </a:r>
          </a:p>
          <a:p>
            <a:pPr algn="r" eaLnBrk="1" hangingPunct="1">
              <a:spcBef>
                <a:spcPct val="0"/>
              </a:spcBef>
              <a:buClrTx/>
              <a:buSzTx/>
              <a:buFontTx/>
              <a:buNone/>
            </a:pPr>
            <a:r>
              <a:rPr lang="de-DE" altLang="de-DE" sz="1600"/>
              <a:t>Toleranzbethaus</a:t>
            </a:r>
          </a:p>
        </p:txBody>
      </p:sp>
    </p:spTree>
  </p:cSld>
  <p:clrMapOvr>
    <a:masterClrMapping/>
  </p:clrMapOvr>
  <p:transition spd="slow">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Grafik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8725" y="3141663"/>
            <a:ext cx="38735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76201" y="549275"/>
            <a:ext cx="6223992" cy="1447800"/>
          </a:xfrm>
        </p:spPr>
        <p:txBody>
          <a:bodyPr/>
          <a:lstStyle/>
          <a:p>
            <a:pPr eaLnBrk="1" hangingPunct="1"/>
            <a:r>
              <a:rPr lang="de-DE" altLang="de-DE" sz="2800" b="1" dirty="0" smtClean="0"/>
              <a:t>Die Zeit der Reformation</a:t>
            </a:r>
            <a:r>
              <a:rPr lang="de-DE" altLang="de-DE" sz="3600" b="1" dirty="0" smtClean="0"/>
              <a:t/>
            </a:r>
            <a:br>
              <a:rPr lang="de-DE" altLang="de-DE" sz="3600" b="1" dirty="0" smtClean="0"/>
            </a:br>
            <a:r>
              <a:rPr lang="de-DE" altLang="de-DE" sz="2000" b="1" dirty="0" smtClean="0"/>
              <a:t>Voraussetzungen: Das Auftreten Martin Luthers, der Buchdruck</a:t>
            </a:r>
          </a:p>
        </p:txBody>
      </p:sp>
      <p:pic>
        <p:nvPicPr>
          <p:cNvPr id="6148"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19050"/>
            <a:ext cx="2725737"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feld 6"/>
          <p:cNvSpPr txBox="1">
            <a:spLocks noChangeArrowheads="1"/>
          </p:cNvSpPr>
          <p:nvPr/>
        </p:nvSpPr>
        <p:spPr bwMode="auto">
          <a:xfrm>
            <a:off x="179388" y="2205038"/>
            <a:ext cx="6192837" cy="431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Martin Luther ringt mit der Frage um das ewige Heil</a:t>
            </a:r>
          </a:p>
          <a:p>
            <a:pPr eaLnBrk="1" hangingPunct="1">
              <a:spcBef>
                <a:spcPct val="0"/>
              </a:spcBef>
              <a:spcAft>
                <a:spcPts val="1000"/>
              </a:spcAft>
              <a:buClrTx/>
              <a:buSzTx/>
              <a:buFontTx/>
              <a:buNone/>
            </a:pPr>
            <a:r>
              <a:rPr lang="de-AT" altLang="de-DE" sz="1800" b="1" dirty="0"/>
              <a:t>Beim Studium des Römerbriefes (1,17) findet er die Frohe Botschaft, die ihn aus seinen Ängsten befreit:</a:t>
            </a:r>
          </a:p>
          <a:p>
            <a:pPr eaLnBrk="1" hangingPunct="1">
              <a:spcBef>
                <a:spcPct val="0"/>
              </a:spcBef>
              <a:spcAft>
                <a:spcPts val="1000"/>
              </a:spcAft>
              <a:buClrTx/>
              <a:buSzTx/>
              <a:buFontTx/>
              <a:buNone/>
            </a:pPr>
            <a:r>
              <a:rPr lang="de-AT" altLang="de-DE" sz="1800" b="1" dirty="0"/>
              <a:t>„Aus Glauben wird der Gerechte leben“ </a:t>
            </a:r>
            <a:r>
              <a:rPr lang="de-AT" altLang="de-DE" sz="1800" b="1" dirty="0" smtClean="0"/>
              <a:t>(</a:t>
            </a:r>
            <a:r>
              <a:rPr lang="de-AT" altLang="de-DE" sz="1800" b="1" dirty="0" err="1" smtClean="0"/>
              <a:t>sola</a:t>
            </a:r>
            <a:r>
              <a:rPr lang="de-AT" altLang="de-DE" sz="1800" b="1" dirty="0" smtClean="0"/>
              <a:t> </a:t>
            </a:r>
            <a:r>
              <a:rPr lang="de-AT" altLang="de-DE" sz="1800" b="1" dirty="0" err="1" smtClean="0"/>
              <a:t>gratia</a:t>
            </a:r>
            <a:r>
              <a:rPr lang="de-AT" altLang="de-DE" sz="1800" b="1" dirty="0" smtClean="0"/>
              <a:t>, </a:t>
            </a:r>
            <a:r>
              <a:rPr lang="de-AT" altLang="de-DE" sz="1800" b="1" dirty="0" err="1" smtClean="0"/>
              <a:t>sola</a:t>
            </a:r>
            <a:r>
              <a:rPr lang="de-AT" altLang="de-DE" sz="1800" b="1" dirty="0" smtClean="0"/>
              <a:t> </a:t>
            </a:r>
            <a:r>
              <a:rPr lang="de-AT" altLang="de-DE" sz="1800" b="1" dirty="0" err="1"/>
              <a:t>fide</a:t>
            </a:r>
            <a:r>
              <a:rPr lang="de-AT" altLang="de-DE" sz="1800" b="1" dirty="0"/>
              <a:t>)</a:t>
            </a:r>
          </a:p>
          <a:p>
            <a:pPr eaLnBrk="1" hangingPunct="1">
              <a:spcBef>
                <a:spcPct val="0"/>
              </a:spcBef>
              <a:spcAft>
                <a:spcPts val="1000"/>
              </a:spcAft>
              <a:buClrTx/>
              <a:buSzTx/>
              <a:buFontTx/>
              <a:buNone/>
            </a:pPr>
            <a:r>
              <a:rPr lang="de-AT" altLang="de-DE" sz="1800" b="1" dirty="0"/>
              <a:t>1517: 95 Thesen</a:t>
            </a:r>
          </a:p>
          <a:p>
            <a:pPr eaLnBrk="1" hangingPunct="1">
              <a:spcBef>
                <a:spcPct val="0"/>
              </a:spcBef>
              <a:spcAft>
                <a:spcPts val="1000"/>
              </a:spcAft>
              <a:buClrTx/>
              <a:buSzTx/>
              <a:buFontTx/>
              <a:buNone/>
            </a:pPr>
            <a:r>
              <a:rPr lang="de-AT" altLang="de-DE" sz="1800" b="1" dirty="0"/>
              <a:t>Luther lehnt die kirchliche Vermittlung des Heils ab </a:t>
            </a:r>
            <a:r>
              <a:rPr lang="de-AT" altLang="de-DE" sz="1800" b="1" dirty="0" smtClean="0"/>
              <a:t>(</a:t>
            </a:r>
            <a:r>
              <a:rPr lang="de-AT" altLang="de-DE" sz="1800" b="1" dirty="0" err="1" smtClean="0"/>
              <a:t>sola</a:t>
            </a:r>
            <a:r>
              <a:rPr lang="de-AT" altLang="de-DE" sz="1800" b="1" dirty="0" smtClean="0"/>
              <a:t> </a:t>
            </a:r>
            <a:r>
              <a:rPr lang="de-AT" altLang="de-DE" sz="1800" b="1" dirty="0" err="1"/>
              <a:t>scriptura</a:t>
            </a:r>
            <a:r>
              <a:rPr lang="de-AT" altLang="de-DE" sz="1800" b="1" dirty="0"/>
              <a:t>)</a:t>
            </a:r>
          </a:p>
          <a:p>
            <a:pPr eaLnBrk="1" hangingPunct="1">
              <a:spcBef>
                <a:spcPct val="0"/>
              </a:spcBef>
              <a:spcAft>
                <a:spcPts val="1000"/>
              </a:spcAft>
              <a:buClrTx/>
              <a:buSzTx/>
              <a:buFontTx/>
              <a:buNone/>
            </a:pPr>
            <a:r>
              <a:rPr lang="de-AT" altLang="de-DE" sz="1800" b="1" dirty="0"/>
              <a:t>1521: Bann und Reichsacht</a:t>
            </a:r>
          </a:p>
          <a:p>
            <a:pPr eaLnBrk="1" hangingPunct="1">
              <a:spcBef>
                <a:spcPct val="0"/>
              </a:spcBef>
              <a:spcAft>
                <a:spcPts val="1000"/>
              </a:spcAft>
              <a:buClrTx/>
              <a:buSzTx/>
              <a:buFontTx/>
              <a:buNone/>
            </a:pPr>
            <a:r>
              <a:rPr lang="de-AT" altLang="de-DE" sz="1800" b="1" dirty="0"/>
              <a:t>Die </a:t>
            </a:r>
            <a:r>
              <a:rPr lang="de-AT" altLang="de-DE" sz="1800" b="1" dirty="0" smtClean="0"/>
              <a:t>reformatorische=evangelische </a:t>
            </a:r>
            <a:r>
              <a:rPr lang="de-AT" altLang="de-DE" sz="1800" b="1" dirty="0"/>
              <a:t>Bewegung entsteht</a:t>
            </a:r>
          </a:p>
          <a:p>
            <a:pPr eaLnBrk="1" hangingPunct="1">
              <a:spcBef>
                <a:spcPct val="0"/>
              </a:spcBef>
              <a:spcAft>
                <a:spcPts val="1000"/>
              </a:spcAft>
              <a:buClrTx/>
              <a:buSzTx/>
              <a:buFontTx/>
              <a:buNone/>
            </a:pPr>
            <a:r>
              <a:rPr lang="de-AT" altLang="de-DE" sz="1800" b="1" dirty="0"/>
              <a:t>Der Buchdruck ist Voraussetzung für ihre unerhörte Breitenwirkung</a:t>
            </a:r>
          </a:p>
        </p:txBody>
      </p:sp>
      <p:pic>
        <p:nvPicPr>
          <p:cNvPr id="6150"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8263" y="3573463"/>
            <a:ext cx="2725737"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9">
                                            <p:txEl>
                                              <p:pRg st="1" end="1"/>
                                            </p:txEl>
                                          </p:spTgt>
                                        </p:tgtEl>
                                        <p:attrNameLst>
                                          <p:attrName>style.visibility</p:attrName>
                                        </p:attrNameLst>
                                      </p:cBhvr>
                                      <p:to>
                                        <p:strVal val="visible"/>
                                      </p:to>
                                    </p:set>
                                    <p:anim calcmode="lin" valueType="num">
                                      <p:cBhvr additive="base">
                                        <p:cTn id="13" dur="500" fill="hold"/>
                                        <p:tgtEl>
                                          <p:spTgt spid="614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9">
                                            <p:txEl>
                                              <p:pRg st="3" end="3"/>
                                            </p:txEl>
                                          </p:spTgt>
                                        </p:tgtEl>
                                        <p:attrNameLst>
                                          <p:attrName>style.visibility</p:attrName>
                                        </p:attrNameLst>
                                      </p:cBhvr>
                                      <p:to>
                                        <p:strVal val="visible"/>
                                      </p:to>
                                    </p:set>
                                    <p:anim calcmode="lin" valueType="num">
                                      <p:cBhvr additive="base">
                                        <p:cTn id="25" dur="500" fill="hold"/>
                                        <p:tgtEl>
                                          <p:spTgt spid="614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149">
                                            <p:txEl>
                                              <p:pRg st="4" end="4"/>
                                            </p:txEl>
                                          </p:spTgt>
                                        </p:tgtEl>
                                        <p:attrNameLst>
                                          <p:attrName>style.visibility</p:attrName>
                                        </p:attrNameLst>
                                      </p:cBhvr>
                                      <p:to>
                                        <p:strVal val="visible"/>
                                      </p:to>
                                    </p:set>
                                    <p:anim calcmode="lin" valueType="num">
                                      <p:cBhvr additive="base">
                                        <p:cTn id="31" dur="500" fill="hold"/>
                                        <p:tgtEl>
                                          <p:spTgt spid="614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14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49">
                                            <p:txEl>
                                              <p:pRg st="5" end="5"/>
                                            </p:txEl>
                                          </p:spTgt>
                                        </p:tgtEl>
                                        <p:attrNameLst>
                                          <p:attrName>style.visibility</p:attrName>
                                        </p:attrNameLst>
                                      </p:cBhvr>
                                      <p:to>
                                        <p:strVal val="visible"/>
                                      </p:to>
                                    </p:set>
                                    <p:anim calcmode="lin" valueType="num">
                                      <p:cBhvr additive="base">
                                        <p:cTn id="37" dur="500" fill="hold"/>
                                        <p:tgtEl>
                                          <p:spTgt spid="614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14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149">
                                            <p:txEl>
                                              <p:pRg st="6" end="6"/>
                                            </p:txEl>
                                          </p:spTgt>
                                        </p:tgtEl>
                                        <p:attrNameLst>
                                          <p:attrName>style.visibility</p:attrName>
                                        </p:attrNameLst>
                                      </p:cBhvr>
                                      <p:to>
                                        <p:strVal val="visible"/>
                                      </p:to>
                                    </p:set>
                                    <p:anim calcmode="lin" valueType="num">
                                      <p:cBhvr additive="base">
                                        <p:cTn id="43" dur="500" fill="hold"/>
                                        <p:tgtEl>
                                          <p:spTgt spid="614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14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149">
                                            <p:txEl>
                                              <p:pRg st="7" end="7"/>
                                            </p:txEl>
                                          </p:spTgt>
                                        </p:tgtEl>
                                        <p:attrNameLst>
                                          <p:attrName>style.visibility</p:attrName>
                                        </p:attrNameLst>
                                      </p:cBhvr>
                                      <p:to>
                                        <p:strVal val="visible"/>
                                      </p:to>
                                    </p:set>
                                    <p:anim calcmode="lin" valueType="num">
                                      <p:cBhvr additive="base">
                                        <p:cTn id="49" dur="500" fill="hold"/>
                                        <p:tgtEl>
                                          <p:spTgt spid="614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14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 y="476250"/>
            <a:ext cx="6296025" cy="2232025"/>
          </a:xfrm>
        </p:spPr>
        <p:txBody>
          <a:bodyPr/>
          <a:lstStyle/>
          <a:p>
            <a:pPr eaLnBrk="1" hangingPunct="1"/>
            <a:r>
              <a:rPr lang="de-DE" altLang="de-DE" sz="2800" b="1" dirty="0" smtClean="0"/>
              <a:t>Die Anfänge der reformatorischen Bewegung in Kärnten</a:t>
            </a:r>
            <a:br>
              <a:rPr lang="de-DE" altLang="de-DE" sz="2800" b="1" dirty="0" smtClean="0"/>
            </a:br>
            <a:r>
              <a:rPr lang="de-DE" altLang="de-DE" sz="1400" b="1" dirty="0" smtClean="0"/>
              <a:t/>
            </a:r>
            <a:br>
              <a:rPr lang="de-DE" altLang="de-DE" sz="1400" b="1" dirty="0" smtClean="0"/>
            </a:br>
            <a:r>
              <a:rPr lang="de-DE" altLang="de-DE" sz="2000" b="1" dirty="0" smtClean="0"/>
              <a:t>Die Bedeutung des Adels</a:t>
            </a:r>
          </a:p>
        </p:txBody>
      </p:sp>
      <p:sp>
        <p:nvSpPr>
          <p:cNvPr id="7171" name="Textfeld 6"/>
          <p:cNvSpPr txBox="1">
            <a:spLocks noChangeArrowheads="1"/>
          </p:cNvSpPr>
          <p:nvPr/>
        </p:nvSpPr>
        <p:spPr bwMode="auto">
          <a:xfrm>
            <a:off x="179389" y="2924175"/>
            <a:ext cx="5040684" cy="322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Siegmund von Dietrichstein fördert die neue Lehre</a:t>
            </a:r>
          </a:p>
          <a:p>
            <a:pPr eaLnBrk="1" hangingPunct="1">
              <a:spcBef>
                <a:spcPct val="0"/>
              </a:spcBef>
              <a:spcAft>
                <a:spcPts val="1000"/>
              </a:spcAft>
              <a:buClrTx/>
              <a:buSzTx/>
              <a:buFontTx/>
              <a:buNone/>
            </a:pPr>
            <a:r>
              <a:rPr lang="de-AT" altLang="de-DE" sz="1800" dirty="0"/>
              <a:t>Maria Gail</a:t>
            </a:r>
          </a:p>
          <a:p>
            <a:pPr eaLnBrk="1" hangingPunct="1">
              <a:spcBef>
                <a:spcPct val="0"/>
              </a:spcBef>
              <a:spcAft>
                <a:spcPts val="1000"/>
              </a:spcAft>
              <a:buClrTx/>
              <a:buSzTx/>
              <a:buFontTx/>
              <a:buNone/>
            </a:pPr>
            <a:r>
              <a:rPr lang="de-AT" altLang="de-DE" sz="1800" dirty="0"/>
              <a:t>Feistritz</a:t>
            </a:r>
          </a:p>
          <a:p>
            <a:pPr eaLnBrk="1" hangingPunct="1">
              <a:spcBef>
                <a:spcPct val="0"/>
              </a:spcBef>
              <a:spcAft>
                <a:spcPts val="1000"/>
              </a:spcAft>
              <a:buClrTx/>
              <a:buSzTx/>
              <a:buFontTx/>
              <a:buNone/>
            </a:pPr>
            <a:r>
              <a:rPr lang="de-AT" altLang="de-DE" sz="1800" dirty="0"/>
              <a:t>Villach</a:t>
            </a:r>
          </a:p>
          <a:p>
            <a:pPr eaLnBrk="1" hangingPunct="1">
              <a:spcBef>
                <a:spcPct val="0"/>
              </a:spcBef>
              <a:spcAft>
                <a:spcPts val="1000"/>
              </a:spcAft>
              <a:buClrTx/>
              <a:buSzTx/>
              <a:buFontTx/>
              <a:buNone/>
            </a:pPr>
            <a:r>
              <a:rPr lang="de-AT" altLang="de-DE" sz="1800" b="1" dirty="0"/>
              <a:t>Die </a:t>
            </a:r>
            <a:r>
              <a:rPr lang="de-AT" altLang="de-DE" sz="1800" b="1" dirty="0" err="1"/>
              <a:t>Khevenhüller</a:t>
            </a:r>
            <a:r>
              <a:rPr lang="de-AT" altLang="de-DE" sz="1800" b="1" dirty="0"/>
              <a:t> berufen auf ihre Pfarren evangelische Prediger</a:t>
            </a:r>
          </a:p>
          <a:p>
            <a:pPr eaLnBrk="1" hangingPunct="1">
              <a:spcBef>
                <a:spcPct val="0"/>
              </a:spcBef>
              <a:spcAft>
                <a:spcPts val="1000"/>
              </a:spcAft>
              <a:buClrTx/>
              <a:buSzTx/>
              <a:buFontTx/>
              <a:buNone/>
            </a:pPr>
            <a:r>
              <a:rPr lang="de-AT" altLang="de-DE" sz="1800" b="1" dirty="0"/>
              <a:t>Das evangelische Leben entwickelt sich in Kärnten innerhalb der alten Pfarrgliederung</a:t>
            </a:r>
          </a:p>
        </p:txBody>
      </p:sp>
      <p:pic>
        <p:nvPicPr>
          <p:cNvPr id="717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84150"/>
            <a:ext cx="436880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113" y="260350"/>
            <a:ext cx="8815387" cy="2016125"/>
          </a:xfrm>
        </p:spPr>
        <p:txBody>
          <a:bodyPr/>
          <a:lstStyle/>
          <a:p>
            <a:pPr eaLnBrk="1" hangingPunct="1"/>
            <a:r>
              <a:rPr lang="de-DE" altLang="de-DE" sz="2800" b="1" dirty="0" smtClean="0"/>
              <a:t>Die Anfänge der reformatorischen Bewegung in Kärnten</a:t>
            </a:r>
            <a:br>
              <a:rPr lang="de-DE" altLang="de-DE" sz="2800" b="1" dirty="0" smtClean="0"/>
            </a:br>
            <a:r>
              <a:rPr lang="de-DE" altLang="de-DE" sz="1200" b="1" dirty="0" smtClean="0"/>
              <a:t/>
            </a:r>
            <a:br>
              <a:rPr lang="de-DE" altLang="de-DE" sz="1200" b="1" dirty="0" smtClean="0"/>
            </a:br>
            <a:r>
              <a:rPr lang="de-DE" altLang="de-DE" sz="2000" b="1" dirty="0" smtClean="0"/>
              <a:t>Bergknappen, Bürger, Bauern</a:t>
            </a:r>
          </a:p>
        </p:txBody>
      </p:sp>
      <p:sp>
        <p:nvSpPr>
          <p:cNvPr id="8195" name="Textfeld 6"/>
          <p:cNvSpPr txBox="1">
            <a:spLocks noChangeArrowheads="1"/>
          </p:cNvSpPr>
          <p:nvPr/>
        </p:nvSpPr>
        <p:spPr bwMode="auto">
          <a:xfrm>
            <a:off x="168275" y="2349500"/>
            <a:ext cx="8712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Die Bergknappen in </a:t>
            </a:r>
            <a:r>
              <a:rPr lang="de-AT" altLang="de-DE" sz="1800" b="1" dirty="0" err="1"/>
              <a:t>Bleiberg</a:t>
            </a:r>
            <a:r>
              <a:rPr lang="de-AT" altLang="de-DE" sz="1800" b="1" dirty="0"/>
              <a:t> und </a:t>
            </a:r>
            <a:r>
              <a:rPr lang="de-AT" altLang="de-DE" sz="1800" b="1" dirty="0" err="1"/>
              <a:t>Obervellach</a:t>
            </a:r>
            <a:r>
              <a:rPr lang="de-AT" altLang="de-DE" sz="1800" b="1" dirty="0"/>
              <a:t> wenden sich der evangelischen Lehre zu</a:t>
            </a:r>
          </a:p>
          <a:p>
            <a:pPr eaLnBrk="1" hangingPunct="1">
              <a:spcBef>
                <a:spcPct val="0"/>
              </a:spcBef>
              <a:spcAft>
                <a:spcPts val="1000"/>
              </a:spcAft>
              <a:buClrTx/>
              <a:buSzTx/>
              <a:buFontTx/>
              <a:buNone/>
            </a:pPr>
            <a:r>
              <a:rPr lang="de-AT" altLang="de-DE" sz="1800" b="1" dirty="0"/>
              <a:t>Die Städte werden von der evangelischen Bewegung erfasst</a:t>
            </a:r>
          </a:p>
          <a:p>
            <a:pPr eaLnBrk="1" hangingPunct="1">
              <a:spcBef>
                <a:spcPct val="0"/>
              </a:spcBef>
              <a:spcAft>
                <a:spcPts val="1000"/>
              </a:spcAft>
              <a:buClrTx/>
              <a:buSzTx/>
              <a:buFontTx/>
              <a:buNone/>
            </a:pPr>
            <a:r>
              <a:rPr lang="de-AT" altLang="de-DE" sz="1800" b="1" dirty="0"/>
              <a:t>Die Prediger des Adels gewinnen die bäuerliche Bevölkerung für die neue Lehre</a:t>
            </a:r>
          </a:p>
        </p:txBody>
      </p:sp>
      <p:pic>
        <p:nvPicPr>
          <p:cNvPr id="819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0463" y="4083050"/>
            <a:ext cx="41878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4247" y="0"/>
            <a:ext cx="2320703" cy="261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11113" y="476251"/>
            <a:ext cx="6865143" cy="1512590"/>
          </a:xfrm>
        </p:spPr>
        <p:txBody>
          <a:bodyPr/>
          <a:lstStyle/>
          <a:p>
            <a:pPr eaLnBrk="1" hangingPunct="1"/>
            <a:r>
              <a:rPr lang="de-DE" altLang="de-DE" sz="2800" b="1" dirty="0" smtClean="0"/>
              <a:t>Die Anfänge der reformatorischen Bewegung in Kärnten</a:t>
            </a:r>
            <a:endParaRPr lang="de-DE" altLang="de-DE" sz="2000" b="1" dirty="0" smtClean="0"/>
          </a:p>
        </p:txBody>
      </p:sp>
      <p:sp>
        <p:nvSpPr>
          <p:cNvPr id="9220" name="Textfeld 6"/>
          <p:cNvSpPr txBox="1">
            <a:spLocks noChangeArrowheads="1"/>
          </p:cNvSpPr>
          <p:nvPr/>
        </p:nvSpPr>
        <p:spPr bwMode="auto">
          <a:xfrm>
            <a:off x="168275" y="2132856"/>
            <a:ext cx="8712200" cy="492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DE" altLang="de-DE" sz="2000" b="1" dirty="0"/>
              <a:t>Unterschiedliche </a:t>
            </a:r>
            <a:r>
              <a:rPr lang="de-DE" altLang="de-DE" sz="2000" b="1" dirty="0" smtClean="0"/>
              <a:t>Strömungen</a:t>
            </a:r>
          </a:p>
          <a:p>
            <a:pPr eaLnBrk="1" hangingPunct="1">
              <a:spcBef>
                <a:spcPct val="0"/>
              </a:spcBef>
              <a:spcAft>
                <a:spcPts val="1000"/>
              </a:spcAft>
              <a:buClrTx/>
              <a:buSzTx/>
              <a:buFontTx/>
              <a:buNone/>
            </a:pPr>
            <a:r>
              <a:rPr lang="de-AT" altLang="de-DE" sz="1800" b="1" dirty="0" smtClean="0"/>
              <a:t>Nach </a:t>
            </a:r>
            <a:r>
              <a:rPr lang="de-AT" altLang="de-DE" sz="1800" b="1" dirty="0"/>
              <a:t>1530 scheint Kärnten ein Zentrum der Täufer geworden zu sein</a:t>
            </a:r>
          </a:p>
          <a:p>
            <a:pPr eaLnBrk="1" hangingPunct="1">
              <a:spcBef>
                <a:spcPct val="0"/>
              </a:spcBef>
              <a:spcAft>
                <a:spcPts val="1000"/>
              </a:spcAft>
              <a:buClrTx/>
              <a:buSzTx/>
              <a:buFontTx/>
              <a:buNone/>
            </a:pPr>
            <a:r>
              <a:rPr lang="de-AT" altLang="de-DE" sz="1800" b="1" dirty="0"/>
              <a:t>Ihre Forderungen brachten sie in unversöhnlichen Gegensatz zu Alt- und Neugläubigen</a:t>
            </a:r>
          </a:p>
          <a:p>
            <a:pPr eaLnBrk="1" hangingPunct="1">
              <a:spcBef>
                <a:spcPct val="0"/>
              </a:spcBef>
              <a:spcAft>
                <a:spcPts val="1000"/>
              </a:spcAft>
              <a:buClrTx/>
              <a:buSzTx/>
              <a:buFontTx/>
              <a:buNone/>
            </a:pPr>
            <a:r>
              <a:rPr lang="de-AT" altLang="de-DE" sz="1800" b="1" dirty="0"/>
              <a:t>Landesfürst und lutherischer Adel verfolgten die Täufer</a:t>
            </a:r>
          </a:p>
          <a:p>
            <a:pPr eaLnBrk="1" hangingPunct="1">
              <a:spcBef>
                <a:spcPct val="0"/>
              </a:spcBef>
              <a:spcAft>
                <a:spcPts val="1000"/>
              </a:spcAft>
              <a:buClrTx/>
              <a:buSzTx/>
              <a:buFontTx/>
              <a:buNone/>
            </a:pPr>
            <a:r>
              <a:rPr lang="de-AT" altLang="de-DE" sz="1800" b="1" dirty="0"/>
              <a:t>In St. Veit und Wolfsberg kam es zu Hinrichtungen</a:t>
            </a:r>
          </a:p>
          <a:p>
            <a:pPr eaLnBrk="1" hangingPunct="1">
              <a:spcBef>
                <a:spcPct val="0"/>
              </a:spcBef>
              <a:spcAft>
                <a:spcPts val="1400"/>
              </a:spcAft>
              <a:buClrTx/>
              <a:buSzTx/>
              <a:buFontTx/>
              <a:buNone/>
            </a:pPr>
            <a:r>
              <a:rPr lang="de-AT" altLang="de-DE" sz="1800" b="1" dirty="0"/>
              <a:t>Aus Klagenfurt wird Anton </a:t>
            </a:r>
            <a:r>
              <a:rPr lang="de-AT" altLang="de-DE" sz="1800" b="1" dirty="0" err="1"/>
              <a:t>Erdvörter</a:t>
            </a:r>
            <a:r>
              <a:rPr lang="de-AT" altLang="de-DE" sz="1800" b="1" dirty="0"/>
              <a:t> ausgewiesen</a:t>
            </a:r>
          </a:p>
          <a:p>
            <a:pPr eaLnBrk="1" hangingPunct="1">
              <a:spcBef>
                <a:spcPct val="0"/>
              </a:spcBef>
              <a:spcAft>
                <a:spcPts val="1000"/>
              </a:spcAft>
              <a:buClrTx/>
              <a:buSzTx/>
              <a:buFontTx/>
              <a:buNone/>
            </a:pPr>
            <a:r>
              <a:rPr lang="de-AT" altLang="de-DE" sz="2000" b="1" dirty="0" smtClean="0"/>
              <a:t>Eine Zeit des Nebeneinander</a:t>
            </a:r>
            <a:endParaRPr lang="de-AT" altLang="de-DE" sz="2000" b="1" dirty="0"/>
          </a:p>
          <a:p>
            <a:pPr eaLnBrk="1" hangingPunct="1">
              <a:spcBef>
                <a:spcPct val="0"/>
              </a:spcBef>
              <a:spcAft>
                <a:spcPts val="1000"/>
              </a:spcAft>
              <a:buClrTx/>
              <a:buSzTx/>
              <a:buFontTx/>
              <a:buNone/>
            </a:pPr>
            <a:r>
              <a:rPr lang="de-AT" altLang="de-DE" sz="1800" b="1" dirty="0"/>
              <a:t>In der ersten Hälfte des 16. </a:t>
            </a:r>
            <a:r>
              <a:rPr lang="de-AT" altLang="de-DE" sz="1800" b="1" dirty="0" err="1"/>
              <a:t>Jhs</a:t>
            </a:r>
            <a:r>
              <a:rPr lang="de-AT" altLang="de-DE" sz="1800" b="1" dirty="0"/>
              <a:t> war die reformatorische Erweckung in Kärnten zwar weit verbreitet, aber das Land war nicht durchgehend evangelisch</a:t>
            </a:r>
          </a:p>
          <a:p>
            <a:pPr eaLnBrk="1" hangingPunct="1">
              <a:spcBef>
                <a:spcPct val="0"/>
              </a:spcBef>
              <a:spcAft>
                <a:spcPts val="1000"/>
              </a:spcAft>
              <a:buClrTx/>
              <a:buSzTx/>
              <a:buFontTx/>
              <a:buNone/>
            </a:pPr>
            <a:r>
              <a:rPr lang="de-AT" altLang="de-DE" sz="1800" b="1" dirty="0"/>
              <a:t>Die Predigt des „reinen Evangeliums“ und altkirchliche Bräuche existierten nebeneinander oder verbanden sich zu Mischformen</a:t>
            </a:r>
          </a:p>
          <a:p>
            <a:pPr eaLnBrk="1" hangingPunct="1">
              <a:spcBef>
                <a:spcPct val="0"/>
              </a:spcBef>
              <a:spcAft>
                <a:spcPts val="1000"/>
              </a:spcAft>
              <a:buClrTx/>
              <a:buSzTx/>
              <a:buFontTx/>
              <a:buNone/>
            </a:pPr>
            <a:endParaRPr lang="de-AT" altLang="de-DE" sz="1800" b="1" dirty="0"/>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additive="base">
                                        <p:cTn id="7" dur="500" fill="hold"/>
                                        <p:tgtEl>
                                          <p:spTgt spid="92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20">
                                            <p:txEl>
                                              <p:pRg st="1" end="1"/>
                                            </p:txEl>
                                          </p:spTgt>
                                        </p:tgtEl>
                                        <p:attrNameLst>
                                          <p:attrName>style.visibility</p:attrName>
                                        </p:attrNameLst>
                                      </p:cBhvr>
                                      <p:to>
                                        <p:strVal val="visible"/>
                                      </p:to>
                                    </p:set>
                                    <p:anim calcmode="lin" valueType="num">
                                      <p:cBhvr additive="base">
                                        <p:cTn id="13" dur="500" fill="hold"/>
                                        <p:tgtEl>
                                          <p:spTgt spid="92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0">
                                            <p:txEl>
                                              <p:pRg st="2" end="2"/>
                                            </p:txEl>
                                          </p:spTgt>
                                        </p:tgtEl>
                                        <p:attrNameLst>
                                          <p:attrName>style.visibility</p:attrName>
                                        </p:attrNameLst>
                                      </p:cBhvr>
                                      <p:to>
                                        <p:strVal val="visible"/>
                                      </p:to>
                                    </p:set>
                                    <p:anim calcmode="lin" valueType="num">
                                      <p:cBhvr additive="base">
                                        <p:cTn id="19" dur="500" fill="hold"/>
                                        <p:tgtEl>
                                          <p:spTgt spid="922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2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20">
                                            <p:txEl>
                                              <p:pRg st="3" end="3"/>
                                            </p:txEl>
                                          </p:spTgt>
                                        </p:tgtEl>
                                        <p:attrNameLst>
                                          <p:attrName>style.visibility</p:attrName>
                                        </p:attrNameLst>
                                      </p:cBhvr>
                                      <p:to>
                                        <p:strVal val="visible"/>
                                      </p:to>
                                    </p:set>
                                    <p:anim calcmode="lin" valueType="num">
                                      <p:cBhvr additive="base">
                                        <p:cTn id="25" dur="500" fill="hold"/>
                                        <p:tgtEl>
                                          <p:spTgt spid="922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2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20">
                                            <p:txEl>
                                              <p:pRg st="4" end="4"/>
                                            </p:txEl>
                                          </p:spTgt>
                                        </p:tgtEl>
                                        <p:attrNameLst>
                                          <p:attrName>style.visibility</p:attrName>
                                        </p:attrNameLst>
                                      </p:cBhvr>
                                      <p:to>
                                        <p:strVal val="visible"/>
                                      </p:to>
                                    </p:set>
                                    <p:anim calcmode="lin" valueType="num">
                                      <p:cBhvr additive="base">
                                        <p:cTn id="31" dur="500" fill="hold"/>
                                        <p:tgtEl>
                                          <p:spTgt spid="922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2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20">
                                            <p:txEl>
                                              <p:pRg st="5" end="5"/>
                                            </p:txEl>
                                          </p:spTgt>
                                        </p:tgtEl>
                                        <p:attrNameLst>
                                          <p:attrName>style.visibility</p:attrName>
                                        </p:attrNameLst>
                                      </p:cBhvr>
                                      <p:to>
                                        <p:strVal val="visible"/>
                                      </p:to>
                                    </p:set>
                                    <p:anim calcmode="lin" valueType="num">
                                      <p:cBhvr additive="base">
                                        <p:cTn id="37" dur="500" fill="hold"/>
                                        <p:tgtEl>
                                          <p:spTgt spid="922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22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220">
                                            <p:txEl>
                                              <p:pRg st="6" end="6"/>
                                            </p:txEl>
                                          </p:spTgt>
                                        </p:tgtEl>
                                        <p:attrNameLst>
                                          <p:attrName>style.visibility</p:attrName>
                                        </p:attrNameLst>
                                      </p:cBhvr>
                                      <p:to>
                                        <p:strVal val="visible"/>
                                      </p:to>
                                    </p:set>
                                    <p:anim calcmode="lin" valueType="num">
                                      <p:cBhvr additive="base">
                                        <p:cTn id="43" dur="500" fill="hold"/>
                                        <p:tgtEl>
                                          <p:spTgt spid="922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22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220">
                                            <p:txEl>
                                              <p:pRg st="7" end="7"/>
                                            </p:txEl>
                                          </p:spTgt>
                                        </p:tgtEl>
                                        <p:attrNameLst>
                                          <p:attrName>style.visibility</p:attrName>
                                        </p:attrNameLst>
                                      </p:cBhvr>
                                      <p:to>
                                        <p:strVal val="visible"/>
                                      </p:to>
                                    </p:set>
                                    <p:anim calcmode="lin" valueType="num">
                                      <p:cBhvr additive="base">
                                        <p:cTn id="49" dur="500" fill="hold"/>
                                        <p:tgtEl>
                                          <p:spTgt spid="9220">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22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220">
                                            <p:txEl>
                                              <p:pRg st="8" end="8"/>
                                            </p:txEl>
                                          </p:spTgt>
                                        </p:tgtEl>
                                        <p:attrNameLst>
                                          <p:attrName>style.visibility</p:attrName>
                                        </p:attrNameLst>
                                      </p:cBhvr>
                                      <p:to>
                                        <p:strVal val="visible"/>
                                      </p:to>
                                    </p:set>
                                    <p:anim calcmode="lin" valueType="num">
                                      <p:cBhvr additive="base">
                                        <p:cTn id="55" dur="500" fill="hold"/>
                                        <p:tgtEl>
                                          <p:spTgt spid="9220">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22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113" y="260350"/>
            <a:ext cx="8815387" cy="1584325"/>
          </a:xfrm>
        </p:spPr>
        <p:txBody>
          <a:bodyPr/>
          <a:lstStyle/>
          <a:p>
            <a:pPr eaLnBrk="1" hangingPunct="1"/>
            <a:r>
              <a:rPr lang="de-DE" altLang="de-DE" sz="2800" b="1" dirty="0" smtClean="0"/>
              <a:t>Landesfürst und Landstände ringen um die wahre Religion</a:t>
            </a:r>
          </a:p>
        </p:txBody>
      </p:sp>
      <p:sp>
        <p:nvSpPr>
          <p:cNvPr id="10243" name="Rechteck 1"/>
          <p:cNvSpPr>
            <a:spLocks noChangeArrowheads="1"/>
          </p:cNvSpPr>
          <p:nvPr/>
        </p:nvSpPr>
        <p:spPr bwMode="auto">
          <a:xfrm>
            <a:off x="107950" y="1628775"/>
            <a:ext cx="4572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eaLnBrk="1" hangingPunct="1">
              <a:spcBef>
                <a:spcPct val="0"/>
              </a:spcBef>
              <a:spcAft>
                <a:spcPts val="1000"/>
              </a:spcAft>
              <a:buClrTx/>
              <a:buSzTx/>
              <a:buFontTx/>
              <a:buNone/>
            </a:pPr>
            <a:r>
              <a:rPr lang="de-AT" altLang="de-DE" sz="1800" b="1" dirty="0"/>
              <a:t>Die reformatorische Bewegung zwingt die weltlichen Obrigkeiten zur Stellungnahme</a:t>
            </a:r>
          </a:p>
          <a:p>
            <a:pPr eaLnBrk="1" hangingPunct="1">
              <a:spcBef>
                <a:spcPct val="0"/>
              </a:spcBef>
              <a:spcAft>
                <a:spcPts val="1000"/>
              </a:spcAft>
              <a:buClrTx/>
              <a:buSzTx/>
              <a:buFontTx/>
              <a:buNone/>
            </a:pPr>
            <a:r>
              <a:rPr lang="de-AT" altLang="de-DE" sz="1800" b="1" dirty="0"/>
              <a:t>Die Habsburger </a:t>
            </a:r>
            <a:r>
              <a:rPr lang="de-AT" altLang="de-DE" sz="1800" b="1" dirty="0">
                <a:sym typeface="Wingdings" pitchFamily="2" charset="2"/>
              </a:rPr>
              <a:t>bleiben katholisch; </a:t>
            </a:r>
            <a:r>
              <a:rPr lang="de-AT" altLang="de-DE" sz="1800" b="1" dirty="0"/>
              <a:t>Ferdinand I</a:t>
            </a:r>
            <a:r>
              <a:rPr lang="de-AT" altLang="de-DE" sz="1800" b="1" dirty="0">
                <a:sym typeface="Wingdings" pitchFamily="2" charset="2"/>
              </a:rPr>
              <a:t>. verbietet Druck und Verbreitung reformatorischer Schriften</a:t>
            </a:r>
          </a:p>
          <a:p>
            <a:pPr eaLnBrk="1" hangingPunct="1">
              <a:spcBef>
                <a:spcPct val="0"/>
              </a:spcBef>
              <a:spcAft>
                <a:spcPts val="1000"/>
              </a:spcAft>
              <a:buClrTx/>
              <a:buSzTx/>
              <a:buFontTx/>
              <a:buNone/>
            </a:pPr>
            <a:r>
              <a:rPr lang="de-AT" altLang="de-DE" sz="1800" b="1" dirty="0">
                <a:sym typeface="Wingdings" pitchFamily="2" charset="2"/>
              </a:rPr>
              <a:t>Der Adel wird evangelisch und fordert vom Landesfürsten die Freigabe der evangelischen Predigt, die Anerkennung des Augsburger Bekenntnisses</a:t>
            </a:r>
          </a:p>
          <a:p>
            <a:pPr eaLnBrk="1" hangingPunct="1">
              <a:spcBef>
                <a:spcPct val="0"/>
              </a:spcBef>
              <a:spcAft>
                <a:spcPts val="1000"/>
              </a:spcAft>
              <a:buClrTx/>
              <a:buSzTx/>
              <a:buFontTx/>
              <a:buNone/>
            </a:pPr>
            <a:r>
              <a:rPr lang="de-AT" altLang="de-DE" sz="1800" b="1" dirty="0">
                <a:sym typeface="Wingdings" pitchFamily="2" charset="2"/>
              </a:rPr>
              <a:t>Auf Grund der politischen Verhältnisse (Türkengefahr) kann der Landesfürst auch nach dem Augsburger Religionsfrieden sein Religionsbestimmungsrecht nicht durchsetzen</a:t>
            </a:r>
          </a:p>
          <a:p>
            <a:pPr eaLnBrk="1" hangingPunct="1">
              <a:spcBef>
                <a:spcPct val="0"/>
              </a:spcBef>
              <a:spcAft>
                <a:spcPts val="1000"/>
              </a:spcAft>
              <a:buClrTx/>
              <a:buSzTx/>
              <a:buFontTx/>
              <a:buNone/>
            </a:pPr>
            <a:endParaRPr lang="de-AT" altLang="de-DE" sz="1800" b="1" dirty="0"/>
          </a:p>
        </p:txBody>
      </p:sp>
      <p:pic>
        <p:nvPicPr>
          <p:cNvPr id="10244"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125538"/>
            <a:ext cx="41275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7F4EBACD2574F499EECC86BA68627E0" ma:contentTypeVersion="0" ma:contentTypeDescription="Ein neues Dokument erstellen." ma:contentTypeScope="" ma:versionID="fa1da60d7b98a970a2988e9967ca9ee6">
  <xsd:schema xmlns:xsd="http://www.w3.org/2001/XMLSchema" xmlns:xs="http://www.w3.org/2001/XMLSchema" xmlns:p="http://schemas.microsoft.com/office/2006/metadata/properties" targetNamespace="http://schemas.microsoft.com/office/2006/metadata/properties" ma:root="true" ma:fieldsID="b4f5dc90cf06628c3b90945c8266c24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302886-2BB5-4D60-A042-536D615B109F}"/>
</file>

<file path=customXml/itemProps2.xml><?xml version="1.0" encoding="utf-8"?>
<ds:datastoreItem xmlns:ds="http://schemas.openxmlformats.org/officeDocument/2006/customXml" ds:itemID="{B4AF226D-7EFD-41C4-A433-10865BFD93A2}"/>
</file>

<file path=customXml/itemProps3.xml><?xml version="1.0" encoding="utf-8"?>
<ds:datastoreItem xmlns:ds="http://schemas.openxmlformats.org/officeDocument/2006/customXml" ds:itemID="{AB520681-20E1-4FA6-8164-72998B317662}"/>
</file>

<file path=docProps/app.xml><?xml version="1.0" encoding="utf-8"?>
<Properties xmlns="http://schemas.openxmlformats.org/officeDocument/2006/extended-properties" xmlns:vt="http://schemas.openxmlformats.org/officeDocument/2006/docPropsVTypes">
  <Template>Pixel</Template>
  <TotalTime>0</TotalTime>
  <Words>2485</Words>
  <Application>Microsoft Office PowerPoint</Application>
  <PresentationFormat>Bildschirmpräsentation (4:3)</PresentationFormat>
  <Paragraphs>303</Paragraphs>
  <Slides>40</Slides>
  <Notes>0</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40</vt:i4>
      </vt:variant>
    </vt:vector>
  </HeadingPairs>
  <TitlesOfParts>
    <vt:vector size="42" baseType="lpstr">
      <vt:lpstr>Pixel</vt:lpstr>
      <vt:lpstr>Acrobat Document</vt:lpstr>
      <vt:lpstr>Evangelisches Kärnten  Studientag, 29. Jänner 2016, Tainach  Christine Tropper Kärntner Landesarchiv</vt:lpstr>
      <vt:lpstr>Gliederung </vt:lpstr>
      <vt:lpstr>Die Zeit der Reformation Voraussetzungen: Der Zustand der katholischen Kirche </vt:lpstr>
      <vt:lpstr>PowerPoint-Präsentation</vt:lpstr>
      <vt:lpstr>Die Zeit der Reformation Voraussetzungen: Das Auftreten Martin Luthers, der Buchdruck</vt:lpstr>
      <vt:lpstr>Die Anfänge der reformatorischen Bewegung in Kärnten  Die Bedeutung des Adels</vt:lpstr>
      <vt:lpstr>Die Anfänge der reformatorischen Bewegung in Kärnten  Bergknappen, Bürger, Bauern</vt:lpstr>
      <vt:lpstr>Die Anfänge der reformatorischen Bewegung in Kärnten</vt:lpstr>
      <vt:lpstr>Landesfürst und Landstände ringen um die wahre Religion</vt:lpstr>
      <vt:lpstr>Die Hochblüte evangelischen Lebens  Die Reformation setzt sich durch</vt:lpstr>
      <vt:lpstr>Die Hochblüte evangelischen Lebens  Grazer Pazifikation und Brucker Libell</vt:lpstr>
      <vt:lpstr>Die Hochblüte evangelischen Lebens  Die Einrichtung des evangelischen Kirchenwesens in Kärnten</vt:lpstr>
      <vt:lpstr>Gegenreformation  Die Gegenreformation setzt ein</vt:lpstr>
      <vt:lpstr>Gegenreformation   Die Durchführung der Gegenreformation</vt:lpstr>
      <vt:lpstr>Gegenreformation  Die Durchführung der Gegenreformation</vt:lpstr>
      <vt:lpstr>Der Geheimprotestantismus Die kirchliche Gliederung Kärntens</vt:lpstr>
      <vt:lpstr>Der Geheimprotestantismus Die politische Verwaltung Kärntens</vt:lpstr>
      <vt:lpstr>Der Geheimprotestantismus Nach 1600/1604: Kärnten offiziell katholisch  in der Praxis weiterhin weitgehend evangelisch</vt:lpstr>
      <vt:lpstr>Der Geheimprotestantismus Schwierigkeiten bei der Umsetzung gegenreformatorischer Maßnahmen</vt:lpstr>
      <vt:lpstr>Der Geheimprotestantismus Die große Wende: Adelsausweisung 1628</vt:lpstr>
      <vt:lpstr>Der Geheimprotestantismus Veränderte  Herrschaftsverhältnisse</vt:lpstr>
      <vt:lpstr>Der Geheimprotestantismus Das Weiterleben im 17. Jahrhundert</vt:lpstr>
      <vt:lpstr>Der Geheimprotestantismus Das Weiterleben im 17. Jahrhundert</vt:lpstr>
      <vt:lpstr>Der Geheimprotestantismus Entwicklung im 18. Jahrhundert</vt:lpstr>
      <vt:lpstr>Der Geheimprotestantismus Die Entwicklung im 18. Jahrhundert </vt:lpstr>
      <vt:lpstr>Der Geheimprotestantismus Die Entwicklung im 18. Jahrhundert </vt:lpstr>
      <vt:lpstr>Zu Glaubensinhalt und  Glaubenspraxis  der Geheimprotestanten</vt:lpstr>
      <vt:lpstr>Der Geheimprotestantismus Der Schrumpfungsprozess des Protestantismus</vt:lpstr>
      <vt:lpstr>Der Geheimprotestantismus Wie und warum überlebt das unerlaubte evangelische Bekenntnis?</vt:lpstr>
      <vt:lpstr>Das Toleranzpatent Josephs II. und die Toleranzgemeinden</vt:lpstr>
      <vt:lpstr>Das Toleranzpatent Josephs II. und die Toleranzgemeinden</vt:lpstr>
      <vt:lpstr>Vom Erreichen der Gleichberechtigung bis zum Ende der Monarchie</vt:lpstr>
      <vt:lpstr>Die diakonischen Einrichtungen in Waiern und Treffen</vt:lpstr>
      <vt:lpstr>Vom Erreichen der Gleichberechtigung bis zum Ende der Monarchie</vt:lpstr>
      <vt:lpstr>Zwischenkriegszeit und Nationalsozialismus</vt:lpstr>
      <vt:lpstr>Zwischenkriegszeit und Nationalsozialismus</vt:lpstr>
      <vt:lpstr>Die Zeit nach 1945</vt:lpstr>
      <vt:lpstr>Die Zeit nach 1945</vt:lpstr>
      <vt:lpstr>Die moderne Evangelische Kirche</vt:lpstr>
      <vt:lpstr>Ich danke für Ihre Aufmerksamkeit  und stehe für Ihre Anfragen zur Verfügung         ChT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Kärntner Kirchengeschichte</dc:title>
  <dc:creator>CTropper</dc:creator>
  <cp:lastModifiedBy>TROPPER Christine</cp:lastModifiedBy>
  <cp:revision>136</cp:revision>
  <dcterms:created xsi:type="dcterms:W3CDTF">2004-02-03T12:16:38Z</dcterms:created>
  <dcterms:modified xsi:type="dcterms:W3CDTF">2016-01-27T14:15:46Z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0x01010007F4EBACD2574F499EECC86BA68627E0</vt:lpwstr>
  </property>
</Properties>
</file>