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57" r:id="rId4"/>
    <p:sldId id="265" r:id="rId5"/>
    <p:sldId id="258" r:id="rId6"/>
    <p:sldId id="259" r:id="rId7"/>
    <p:sldId id="260" r:id="rId8"/>
    <p:sldId id="261" r:id="rId9"/>
    <p:sldId id="262" r:id="rId10"/>
    <p:sldId id="263" r:id="rId11"/>
    <p:sldId id="264" r:id="rId12"/>
    <p:sldId id="266" r:id="rId13"/>
    <p:sldId id="267" r:id="rId14"/>
    <p:sldId id="268" r:id="rId15"/>
    <p:sldId id="269"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74" d="100"/>
          <a:sy n="74" d="100"/>
        </p:scale>
        <p:origin x="26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de-DE"/>
              <a:t>Mastertitelformat bearbeiten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de-DE"/>
              <a:t>Mastertitelformat bearbeiten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8" name="Title 1"/>
          <p:cNvSpPr>
            <a:spLocks noGrp="1"/>
          </p:cNvSpPr>
          <p:nvPr>
            <p:ph type="title"/>
          </p:nvPr>
        </p:nvSpPr>
        <p:spPr>
          <a:xfrm>
            <a:off x="685801" y="609600"/>
            <a:ext cx="10131425" cy="1456267"/>
          </a:xfrm>
        </p:spPr>
        <p:txBody>
          <a:bodyPr/>
          <a:lstStyle/>
          <a:p>
            <a:r>
              <a:rPr lang="de-DE"/>
              <a:t>Mastertitelformat bearbeiten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de-DE"/>
              <a:t>Mastertitelformat bearbeiten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11/5/2025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F23DF-EEF0-878D-2986-DC4674E5A79D}"/>
              </a:ext>
            </a:extLst>
          </p:cNvPr>
          <p:cNvSpPr>
            <a:spLocks noGrp="1"/>
          </p:cNvSpPr>
          <p:nvPr>
            <p:ph type="ctrTitle"/>
          </p:nvPr>
        </p:nvSpPr>
        <p:spPr/>
        <p:txBody>
          <a:bodyPr/>
          <a:lstStyle/>
          <a:p>
            <a:r>
              <a:rPr lang="de-DE" dirty="0"/>
              <a:t>Gott einen Ort Sichern</a:t>
            </a:r>
            <a:endParaRPr lang="de-AT" dirty="0"/>
          </a:p>
        </p:txBody>
      </p:sp>
      <p:sp>
        <p:nvSpPr>
          <p:cNvPr id="3" name="Untertitel 2">
            <a:extLst>
              <a:ext uri="{FF2B5EF4-FFF2-40B4-BE49-F238E27FC236}">
                <a16:creationId xmlns:a16="http://schemas.microsoft.com/office/drawing/2014/main" id="{9E7DBD43-572F-2071-036F-A4F5BF246F2C}"/>
              </a:ext>
            </a:extLst>
          </p:cNvPr>
          <p:cNvSpPr>
            <a:spLocks noGrp="1"/>
          </p:cNvSpPr>
          <p:nvPr>
            <p:ph type="subTitle" idx="1"/>
          </p:nvPr>
        </p:nvSpPr>
        <p:spPr/>
        <p:txBody>
          <a:bodyPr/>
          <a:lstStyle/>
          <a:p>
            <a:r>
              <a:rPr lang="de-DE" dirty="0" err="1"/>
              <a:t>Grosse</a:t>
            </a:r>
            <a:r>
              <a:rPr lang="de-DE" dirty="0"/>
              <a:t> Exerzitien im </a:t>
            </a:r>
            <a:r>
              <a:rPr lang="de-DE" dirty="0" err="1"/>
              <a:t>alltag</a:t>
            </a:r>
            <a:endParaRPr lang="de-DE" dirty="0"/>
          </a:p>
          <a:p>
            <a:endParaRPr lang="de-DE" dirty="0"/>
          </a:p>
          <a:p>
            <a:endParaRPr lang="de-AT" dirty="0"/>
          </a:p>
        </p:txBody>
      </p:sp>
    </p:spTree>
    <p:extLst>
      <p:ext uri="{BB962C8B-B14F-4D97-AF65-F5344CB8AC3E}">
        <p14:creationId xmlns:p14="http://schemas.microsoft.com/office/powerpoint/2010/main" val="2752720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814FA1-400A-B700-1F06-2D7E4F4D5BC4}"/>
              </a:ext>
            </a:extLst>
          </p:cNvPr>
          <p:cNvSpPr>
            <a:spLocks noGrp="1"/>
          </p:cNvSpPr>
          <p:nvPr>
            <p:ph type="title"/>
          </p:nvPr>
        </p:nvSpPr>
        <p:spPr/>
        <p:txBody>
          <a:bodyPr/>
          <a:lstStyle/>
          <a:p>
            <a:r>
              <a:rPr lang="de-DE" dirty="0"/>
              <a:t>Sich auf den weg einstimmen</a:t>
            </a:r>
            <a:endParaRPr lang="de-AT" dirty="0"/>
          </a:p>
        </p:txBody>
      </p:sp>
      <p:sp>
        <p:nvSpPr>
          <p:cNvPr id="3" name="Inhaltsplatzhalter 2">
            <a:extLst>
              <a:ext uri="{FF2B5EF4-FFF2-40B4-BE49-F238E27FC236}">
                <a16:creationId xmlns:a16="http://schemas.microsoft.com/office/drawing/2014/main" id="{328E2A9F-B882-1B72-3704-BD160F6E232D}"/>
              </a:ext>
            </a:extLst>
          </p:cNvPr>
          <p:cNvSpPr>
            <a:spLocks noGrp="1"/>
          </p:cNvSpPr>
          <p:nvPr>
            <p:ph idx="1"/>
          </p:nvPr>
        </p:nvSpPr>
        <p:spPr>
          <a:xfrm>
            <a:off x="685801" y="1751164"/>
            <a:ext cx="10131425" cy="4014158"/>
          </a:xfrm>
        </p:spPr>
        <p:txBody>
          <a:bodyPr>
            <a:normAutofit/>
          </a:bodyPr>
          <a:lstStyle/>
          <a:p>
            <a:pPr lvl="1">
              <a:buFont typeface="Wingdings" panose="05000000000000000000" pitchFamily="2" charset="2"/>
              <a:buChar char="Ø"/>
            </a:pPr>
            <a:endParaRPr lang="de-DE" sz="2400" dirty="0"/>
          </a:p>
          <a:p>
            <a:pPr lvl="1">
              <a:buFont typeface="Wingdings" panose="05000000000000000000" pitchFamily="2" charset="2"/>
              <a:buChar char="Ø"/>
            </a:pPr>
            <a:r>
              <a:rPr lang="de-DE" sz="2400" dirty="0"/>
              <a:t>Ich entscheide mich, dass dieser Gebetsweg ein Teil meines Alltags ist. </a:t>
            </a:r>
          </a:p>
          <a:p>
            <a:pPr lvl="1">
              <a:buFont typeface="Wingdings" panose="05000000000000000000" pitchFamily="2" charset="2"/>
              <a:buChar char="Ø"/>
            </a:pPr>
            <a:r>
              <a:rPr lang="de-DE" sz="2400" dirty="0"/>
              <a:t>Ich nehme mich selber wahr: 	</a:t>
            </a:r>
          </a:p>
          <a:p>
            <a:pPr lvl="2">
              <a:buFont typeface="Arial" panose="020B0604020202020204" pitchFamily="34" charset="0"/>
              <a:buChar char="•"/>
            </a:pPr>
            <a:r>
              <a:rPr lang="de-DE" sz="2400" dirty="0"/>
              <a:t>Wie geht es meinem Körper?  / Wie geht es meiner Seele? </a:t>
            </a:r>
          </a:p>
          <a:p>
            <a:pPr lvl="2">
              <a:buFont typeface="Arial" panose="020B0604020202020204" pitchFamily="34" charset="0"/>
              <a:buChar char="•"/>
            </a:pPr>
            <a:r>
              <a:rPr lang="de-DE" sz="2400" dirty="0"/>
              <a:t>Was brauche ich, um gut bei mir selber und bei Gott anzukommen?</a:t>
            </a:r>
          </a:p>
          <a:p>
            <a:pPr lvl="1">
              <a:buFont typeface="Wingdings" panose="05000000000000000000" pitchFamily="2" charset="2"/>
              <a:buChar char="Ø"/>
            </a:pPr>
            <a:r>
              <a:rPr lang="de-DE" sz="2400" dirty="0"/>
              <a:t>	Ich führe ein </a:t>
            </a:r>
            <a:r>
              <a:rPr lang="de-DE" sz="2400" dirty="0" err="1"/>
              <a:t>Exerzitientagebuch</a:t>
            </a:r>
            <a:endParaRPr lang="de-DE" sz="2400" dirty="0"/>
          </a:p>
          <a:p>
            <a:pPr marL="0" indent="0">
              <a:buNone/>
            </a:pPr>
            <a:endParaRPr lang="de-DE" sz="2400" dirty="0"/>
          </a:p>
          <a:p>
            <a:pPr marL="0" indent="0">
              <a:buNone/>
            </a:pPr>
            <a:endParaRPr lang="de-AT" dirty="0"/>
          </a:p>
        </p:txBody>
      </p:sp>
    </p:spTree>
    <p:extLst>
      <p:ext uri="{BB962C8B-B14F-4D97-AF65-F5344CB8AC3E}">
        <p14:creationId xmlns:p14="http://schemas.microsoft.com/office/powerpoint/2010/main" val="2612310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0D1B0A-4265-3881-1E04-811967488F46}"/>
              </a:ext>
            </a:extLst>
          </p:cNvPr>
          <p:cNvSpPr>
            <a:spLocks noGrp="1"/>
          </p:cNvSpPr>
          <p:nvPr>
            <p:ph type="title"/>
          </p:nvPr>
        </p:nvSpPr>
        <p:spPr/>
        <p:txBody>
          <a:bodyPr/>
          <a:lstStyle/>
          <a:p>
            <a:r>
              <a:rPr lang="de-DE" dirty="0"/>
              <a:t>Sich auf den weg einstimmen</a:t>
            </a:r>
            <a:endParaRPr lang="de-AT" dirty="0"/>
          </a:p>
        </p:txBody>
      </p:sp>
      <p:sp>
        <p:nvSpPr>
          <p:cNvPr id="3" name="Inhaltsplatzhalter 2">
            <a:extLst>
              <a:ext uri="{FF2B5EF4-FFF2-40B4-BE49-F238E27FC236}">
                <a16:creationId xmlns:a16="http://schemas.microsoft.com/office/drawing/2014/main" id="{625677AD-9F80-5BFB-09D4-D3CE349E3D51}"/>
              </a:ext>
            </a:extLst>
          </p:cNvPr>
          <p:cNvSpPr>
            <a:spLocks noGrp="1"/>
          </p:cNvSpPr>
          <p:nvPr>
            <p:ph idx="1"/>
          </p:nvPr>
        </p:nvSpPr>
        <p:spPr/>
        <p:txBody>
          <a:bodyPr>
            <a:normAutofit/>
          </a:bodyPr>
          <a:lstStyle/>
          <a:p>
            <a:pPr marL="0" indent="0">
              <a:buNone/>
            </a:pPr>
            <a:r>
              <a:rPr lang="de-DE" sz="2400" b="1" dirty="0"/>
              <a:t>Prioritäten für den Alltag nach P. Franc </a:t>
            </a:r>
            <a:r>
              <a:rPr lang="de-DE" sz="2400" b="1" dirty="0" err="1"/>
              <a:t>Jalics</a:t>
            </a:r>
            <a:r>
              <a:rPr lang="de-DE" sz="2400" b="1" dirty="0"/>
              <a:t> SJ</a:t>
            </a:r>
          </a:p>
          <a:p>
            <a:pPr marL="342900" indent="-342900">
              <a:buAutoNum type="arabicPeriod"/>
            </a:pPr>
            <a:r>
              <a:rPr lang="de-DE" sz="2400" dirty="0"/>
              <a:t>Schlaf</a:t>
            </a:r>
          </a:p>
          <a:p>
            <a:pPr marL="342900" indent="-342900">
              <a:buAutoNum type="arabicPeriod"/>
            </a:pPr>
            <a:r>
              <a:rPr lang="de-DE" sz="2400" dirty="0"/>
              <a:t>Bewegung (in der Natur)</a:t>
            </a:r>
          </a:p>
          <a:p>
            <a:pPr marL="342900" indent="-342900">
              <a:buAutoNum type="arabicPeriod"/>
            </a:pPr>
            <a:r>
              <a:rPr lang="de-DE" sz="2400" dirty="0"/>
              <a:t>Gebet</a:t>
            </a:r>
          </a:p>
          <a:p>
            <a:pPr marL="342900" indent="-342900">
              <a:buAutoNum type="arabicPeriod"/>
            </a:pPr>
            <a:r>
              <a:rPr lang="de-DE" sz="2400" dirty="0"/>
              <a:t>Gemeinschaft</a:t>
            </a:r>
          </a:p>
          <a:p>
            <a:pPr marL="342900" indent="-342900">
              <a:buAutoNum type="arabicPeriod"/>
            </a:pPr>
            <a:r>
              <a:rPr lang="de-DE" sz="2400" dirty="0"/>
              <a:t>Arbeit</a:t>
            </a:r>
            <a:endParaRPr lang="de-AT" sz="2400" dirty="0"/>
          </a:p>
        </p:txBody>
      </p:sp>
    </p:spTree>
    <p:extLst>
      <p:ext uri="{BB962C8B-B14F-4D97-AF65-F5344CB8AC3E}">
        <p14:creationId xmlns:p14="http://schemas.microsoft.com/office/powerpoint/2010/main" val="2816992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2FF996-AE0C-821A-33B7-96C5076E240E}"/>
              </a:ext>
            </a:extLst>
          </p:cNvPr>
          <p:cNvSpPr>
            <a:spLocks noGrp="1"/>
          </p:cNvSpPr>
          <p:nvPr>
            <p:ph type="title"/>
          </p:nvPr>
        </p:nvSpPr>
        <p:spPr/>
        <p:txBody>
          <a:bodyPr/>
          <a:lstStyle/>
          <a:p>
            <a:r>
              <a:rPr lang="de-DE" dirty="0"/>
              <a:t>Die tägliche </a:t>
            </a:r>
            <a:r>
              <a:rPr lang="de-DE" dirty="0" err="1"/>
              <a:t>gebetszeit</a:t>
            </a:r>
            <a:endParaRPr lang="de-AT" dirty="0"/>
          </a:p>
        </p:txBody>
      </p:sp>
      <p:sp>
        <p:nvSpPr>
          <p:cNvPr id="3" name="Inhaltsplatzhalter 2">
            <a:extLst>
              <a:ext uri="{FF2B5EF4-FFF2-40B4-BE49-F238E27FC236}">
                <a16:creationId xmlns:a16="http://schemas.microsoft.com/office/drawing/2014/main" id="{A59D6F53-7EFA-7BA3-D260-46E76A3D1A2F}"/>
              </a:ext>
            </a:extLst>
          </p:cNvPr>
          <p:cNvSpPr>
            <a:spLocks noGrp="1"/>
          </p:cNvSpPr>
          <p:nvPr>
            <p:ph idx="1"/>
          </p:nvPr>
        </p:nvSpPr>
        <p:spPr/>
        <p:txBody>
          <a:bodyPr>
            <a:normAutofit/>
          </a:bodyPr>
          <a:lstStyle/>
          <a:p>
            <a:pPr>
              <a:lnSpc>
                <a:spcPct val="150000"/>
              </a:lnSpc>
              <a:buFont typeface="Wingdings" panose="05000000000000000000" pitchFamily="2" charset="2"/>
              <a:buChar char="v"/>
            </a:pPr>
            <a:r>
              <a:rPr lang="de-DE" sz="2800" dirty="0"/>
              <a:t>Ich finde meine Zeit und bleibe ihr treu</a:t>
            </a:r>
          </a:p>
          <a:p>
            <a:pPr>
              <a:lnSpc>
                <a:spcPct val="150000"/>
              </a:lnSpc>
              <a:buFont typeface="Wingdings" panose="05000000000000000000" pitchFamily="2" charset="2"/>
              <a:buChar char="v"/>
            </a:pPr>
            <a:r>
              <a:rPr lang="de-DE" sz="2800" dirty="0"/>
              <a:t>Ich finde meinen  Ort und meine Haltung</a:t>
            </a:r>
          </a:p>
          <a:p>
            <a:pPr>
              <a:lnSpc>
                <a:spcPct val="150000"/>
              </a:lnSpc>
              <a:buFont typeface="Wingdings" panose="05000000000000000000" pitchFamily="2" charset="2"/>
              <a:buChar char="v"/>
            </a:pPr>
            <a:r>
              <a:rPr lang="de-DE" sz="2800" dirty="0"/>
              <a:t>Ich finde Wege, mich nicht ablenken zu lassen</a:t>
            </a:r>
            <a:endParaRPr lang="de-AT" sz="2800" dirty="0"/>
          </a:p>
        </p:txBody>
      </p:sp>
    </p:spTree>
    <p:extLst>
      <p:ext uri="{BB962C8B-B14F-4D97-AF65-F5344CB8AC3E}">
        <p14:creationId xmlns:p14="http://schemas.microsoft.com/office/powerpoint/2010/main" val="489488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E77352-BF54-A54C-CAFD-B3F6181830C7}"/>
              </a:ext>
            </a:extLst>
          </p:cNvPr>
          <p:cNvSpPr>
            <a:spLocks noGrp="1"/>
          </p:cNvSpPr>
          <p:nvPr>
            <p:ph type="title"/>
          </p:nvPr>
        </p:nvSpPr>
        <p:spPr/>
        <p:txBody>
          <a:bodyPr/>
          <a:lstStyle/>
          <a:p>
            <a:r>
              <a:rPr lang="de-DE" dirty="0"/>
              <a:t>Das </a:t>
            </a:r>
            <a:r>
              <a:rPr lang="de-DE" dirty="0" err="1"/>
              <a:t>gespräch</a:t>
            </a:r>
            <a:r>
              <a:rPr lang="de-DE" dirty="0"/>
              <a:t> im  geist</a:t>
            </a:r>
            <a:endParaRPr lang="de-AT" dirty="0"/>
          </a:p>
        </p:txBody>
      </p:sp>
      <p:sp>
        <p:nvSpPr>
          <p:cNvPr id="3" name="Inhaltsplatzhalter 2">
            <a:extLst>
              <a:ext uri="{FF2B5EF4-FFF2-40B4-BE49-F238E27FC236}">
                <a16:creationId xmlns:a16="http://schemas.microsoft.com/office/drawing/2014/main" id="{EE915C3B-0476-57A3-C59E-B9448E0F1670}"/>
              </a:ext>
            </a:extLst>
          </p:cNvPr>
          <p:cNvSpPr>
            <a:spLocks noGrp="1"/>
          </p:cNvSpPr>
          <p:nvPr>
            <p:ph idx="1"/>
          </p:nvPr>
        </p:nvSpPr>
        <p:spPr/>
        <p:txBody>
          <a:bodyPr>
            <a:normAutofit/>
          </a:bodyPr>
          <a:lstStyle/>
          <a:p>
            <a:pPr marL="0" indent="0">
              <a:buNone/>
            </a:pPr>
            <a:r>
              <a:rPr lang="de-AT" dirty="0"/>
              <a:t> </a:t>
            </a:r>
          </a:p>
          <a:p>
            <a:pPr marL="0" indent="0">
              <a:buNone/>
            </a:pPr>
            <a:r>
              <a:rPr lang="de-AT" dirty="0"/>
              <a:t> </a:t>
            </a:r>
            <a:r>
              <a:rPr lang="de-AT" sz="2800" dirty="0"/>
              <a:t>Das Anliegen eines synodalen / geistlichen Gesprächs ist das </a:t>
            </a:r>
          </a:p>
          <a:p>
            <a:pPr lvl="1"/>
            <a:r>
              <a:rPr lang="de-AT" sz="2600" dirty="0"/>
              <a:t>einander Zuhören und die </a:t>
            </a:r>
          </a:p>
          <a:p>
            <a:pPr lvl="1"/>
            <a:r>
              <a:rPr lang="de-AT" sz="2600" dirty="0"/>
              <a:t>gemeinsame, wertschätzende Reflexion von Inhalten und/oder Erfahrungen.</a:t>
            </a:r>
          </a:p>
          <a:p>
            <a:pPr marL="0" indent="0">
              <a:buNone/>
            </a:pPr>
            <a:endParaRPr lang="de-AT" dirty="0"/>
          </a:p>
        </p:txBody>
      </p:sp>
    </p:spTree>
    <p:extLst>
      <p:ext uri="{BB962C8B-B14F-4D97-AF65-F5344CB8AC3E}">
        <p14:creationId xmlns:p14="http://schemas.microsoft.com/office/powerpoint/2010/main" val="2059379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1085AB-CCED-BCDF-B649-B057F79443EA}"/>
              </a:ext>
            </a:extLst>
          </p:cNvPr>
          <p:cNvSpPr>
            <a:spLocks noGrp="1"/>
          </p:cNvSpPr>
          <p:nvPr>
            <p:ph type="title"/>
          </p:nvPr>
        </p:nvSpPr>
        <p:spPr/>
        <p:txBody>
          <a:bodyPr/>
          <a:lstStyle/>
          <a:p>
            <a:r>
              <a:rPr lang="de-DE" dirty="0"/>
              <a:t>Das </a:t>
            </a:r>
            <a:r>
              <a:rPr lang="de-DE" dirty="0" err="1"/>
              <a:t>gespräch</a:t>
            </a:r>
            <a:r>
              <a:rPr lang="de-DE" dirty="0"/>
              <a:t> im geist</a:t>
            </a:r>
            <a:endParaRPr lang="de-AT" dirty="0"/>
          </a:p>
        </p:txBody>
      </p:sp>
      <p:sp>
        <p:nvSpPr>
          <p:cNvPr id="3" name="Inhaltsplatzhalter 2">
            <a:extLst>
              <a:ext uri="{FF2B5EF4-FFF2-40B4-BE49-F238E27FC236}">
                <a16:creationId xmlns:a16="http://schemas.microsoft.com/office/drawing/2014/main" id="{127F7848-9F5A-0D42-CFF8-3D3B4F1E2ADA}"/>
              </a:ext>
            </a:extLst>
          </p:cNvPr>
          <p:cNvSpPr>
            <a:spLocks noGrp="1"/>
          </p:cNvSpPr>
          <p:nvPr>
            <p:ph idx="1"/>
          </p:nvPr>
        </p:nvSpPr>
        <p:spPr/>
        <p:txBody>
          <a:bodyPr>
            <a:normAutofit fontScale="85000" lnSpcReduction="10000"/>
          </a:bodyPr>
          <a:lstStyle/>
          <a:p>
            <a:pPr marL="0" indent="0">
              <a:buNone/>
            </a:pPr>
            <a:r>
              <a:rPr lang="de-AT" sz="2800" dirty="0"/>
              <a:t>Der genaue Ablauf kann je nach Kontext variieren – </a:t>
            </a:r>
          </a:p>
          <a:p>
            <a:pPr marL="0" indent="0">
              <a:buNone/>
            </a:pPr>
            <a:r>
              <a:rPr lang="de-AT" sz="2800" dirty="0"/>
              <a:t>grundlegende Elemente sind:</a:t>
            </a:r>
          </a:p>
          <a:p>
            <a:pPr marL="0" indent="0">
              <a:buNone/>
            </a:pPr>
            <a:endParaRPr lang="de-AT" sz="2800" dirty="0"/>
          </a:p>
          <a:p>
            <a:pPr lvl="1"/>
            <a:r>
              <a:rPr lang="de-AT" sz="2600" dirty="0"/>
              <a:t>Gebet</a:t>
            </a:r>
          </a:p>
          <a:p>
            <a:pPr lvl="1"/>
            <a:r>
              <a:rPr lang="de-AT" sz="2600" dirty="0"/>
              <a:t>Das Teilen der persönlichen Erfahrungen / Fragen auf diesem Gebetsweg</a:t>
            </a:r>
          </a:p>
          <a:p>
            <a:pPr lvl="1"/>
            <a:r>
              <a:rPr lang="de-AT" sz="2600" dirty="0"/>
              <a:t>das aktive Zuhören aller TeilnehmerInnen</a:t>
            </a:r>
          </a:p>
          <a:p>
            <a:pPr lvl="1"/>
            <a:r>
              <a:rPr lang="de-AT" sz="2600" dirty="0"/>
              <a:t>Jede Person hat die Möglichkeit, sich ohne Unterbrechung zu äußern (mit Rücksicht auf die zur Verfügung stehende Zeit und die Größe der Gruppe!).</a:t>
            </a:r>
          </a:p>
          <a:p>
            <a:endParaRPr lang="de-AT" dirty="0"/>
          </a:p>
        </p:txBody>
      </p:sp>
    </p:spTree>
    <p:extLst>
      <p:ext uri="{BB962C8B-B14F-4D97-AF65-F5344CB8AC3E}">
        <p14:creationId xmlns:p14="http://schemas.microsoft.com/office/powerpoint/2010/main" val="2198073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672F68-FA88-C6F2-E7F5-37498E5E64E4}"/>
              </a:ext>
            </a:extLst>
          </p:cNvPr>
          <p:cNvSpPr>
            <a:spLocks noGrp="1"/>
          </p:cNvSpPr>
          <p:nvPr>
            <p:ph type="title"/>
          </p:nvPr>
        </p:nvSpPr>
        <p:spPr>
          <a:xfrm>
            <a:off x="685801" y="609601"/>
            <a:ext cx="10131425" cy="1055298"/>
          </a:xfrm>
        </p:spPr>
        <p:txBody>
          <a:bodyPr/>
          <a:lstStyle/>
          <a:p>
            <a:r>
              <a:rPr lang="de-DE" dirty="0"/>
              <a:t>Das Gespräch im geist</a:t>
            </a:r>
            <a:endParaRPr lang="de-AT" dirty="0"/>
          </a:p>
        </p:txBody>
      </p:sp>
      <p:sp>
        <p:nvSpPr>
          <p:cNvPr id="3" name="Inhaltsplatzhalter 2">
            <a:extLst>
              <a:ext uri="{FF2B5EF4-FFF2-40B4-BE49-F238E27FC236}">
                <a16:creationId xmlns:a16="http://schemas.microsoft.com/office/drawing/2014/main" id="{9A29D56F-E3BE-2E22-E82D-1D25B93A07D4}"/>
              </a:ext>
            </a:extLst>
          </p:cNvPr>
          <p:cNvSpPr>
            <a:spLocks noGrp="1"/>
          </p:cNvSpPr>
          <p:nvPr>
            <p:ph idx="1"/>
          </p:nvPr>
        </p:nvSpPr>
        <p:spPr>
          <a:xfrm>
            <a:off x="685801" y="2113471"/>
            <a:ext cx="10131425" cy="3677729"/>
          </a:xfrm>
        </p:spPr>
        <p:txBody>
          <a:bodyPr>
            <a:normAutofit fontScale="77500" lnSpcReduction="20000"/>
          </a:bodyPr>
          <a:lstStyle/>
          <a:p>
            <a:pPr marL="0" indent="0">
              <a:buNone/>
            </a:pPr>
            <a:endParaRPr lang="de-AT" sz="2800" b="1" dirty="0"/>
          </a:p>
          <a:p>
            <a:pPr marL="0" indent="0">
              <a:buNone/>
            </a:pPr>
            <a:endParaRPr lang="de-AT" sz="2800" b="1" dirty="0"/>
          </a:p>
          <a:p>
            <a:pPr marL="0" indent="0">
              <a:buNone/>
            </a:pPr>
            <a:r>
              <a:rPr lang="de-AT" sz="2800" b="1" dirty="0"/>
              <a:t>Wichtige Unterscheidungsmerkmale zu anderen Gesprächen: </a:t>
            </a:r>
          </a:p>
          <a:p>
            <a:pPr marL="0" indent="0">
              <a:buNone/>
            </a:pPr>
            <a:endParaRPr lang="de-AT" sz="2800" dirty="0"/>
          </a:p>
          <a:p>
            <a:pPr lvl="0">
              <a:buFont typeface="Courier New" panose="02070309020205020404" pitchFamily="49" charset="0"/>
              <a:buChar char="o"/>
            </a:pPr>
            <a:r>
              <a:rPr lang="de-AT" sz="2800" dirty="0"/>
              <a:t>Keine Debatte – keine „Belehrungen“ ! – Es geht nicht um „richtig“ und „falsch“ – Erfahrungen sind nicht bewertbar!</a:t>
            </a:r>
          </a:p>
          <a:p>
            <a:pPr lvl="0">
              <a:buFont typeface="Courier New" panose="02070309020205020404" pitchFamily="49" charset="0"/>
              <a:buChar char="o"/>
            </a:pPr>
            <a:endParaRPr lang="de-AT" sz="2800" dirty="0"/>
          </a:p>
          <a:p>
            <a:pPr lvl="0">
              <a:buFont typeface="Courier New" panose="02070309020205020404" pitchFamily="49" charset="0"/>
              <a:buChar char="o"/>
            </a:pPr>
            <a:r>
              <a:rPr lang="de-AT" sz="2800" dirty="0"/>
              <a:t>Der Schwerpunkt liegt auf dem </a:t>
            </a:r>
            <a:r>
              <a:rPr lang="de-AT" sz="2800" b="1" dirty="0"/>
              <a:t>aufmerksamen Zuhören </a:t>
            </a:r>
            <a:r>
              <a:rPr lang="de-AT" sz="2800" dirty="0"/>
              <a:t>und </a:t>
            </a:r>
          </a:p>
          <a:p>
            <a:pPr marL="0" lvl="0" indent="0">
              <a:buNone/>
            </a:pPr>
            <a:r>
              <a:rPr lang="de-AT" sz="2800" dirty="0"/>
              <a:t>	dem </a:t>
            </a:r>
            <a:r>
              <a:rPr lang="de-AT" sz="2800" b="1" dirty="0"/>
              <a:t>Schaffen eines Raumes, in dem die Heilige Geistkraft erlebbar wird. </a:t>
            </a:r>
            <a:endParaRPr lang="de-AT" sz="2800" dirty="0"/>
          </a:p>
          <a:p>
            <a:endParaRPr lang="de-AT" dirty="0"/>
          </a:p>
          <a:p>
            <a:endParaRPr lang="de-AT" dirty="0"/>
          </a:p>
        </p:txBody>
      </p:sp>
    </p:spTree>
    <p:extLst>
      <p:ext uri="{BB962C8B-B14F-4D97-AF65-F5344CB8AC3E}">
        <p14:creationId xmlns:p14="http://schemas.microsoft.com/office/powerpoint/2010/main" val="2421901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83D787-065C-C325-6DB0-99D2DE7D6F1C}"/>
              </a:ext>
            </a:extLst>
          </p:cNvPr>
          <p:cNvSpPr>
            <a:spLocks noGrp="1"/>
          </p:cNvSpPr>
          <p:nvPr>
            <p:ph type="title"/>
          </p:nvPr>
        </p:nvSpPr>
        <p:spPr/>
        <p:txBody>
          <a:bodyPr/>
          <a:lstStyle/>
          <a:p>
            <a:r>
              <a:rPr lang="de-DE" dirty="0"/>
              <a:t>Das Gespräch im Geist</a:t>
            </a:r>
            <a:endParaRPr lang="de-AT" dirty="0"/>
          </a:p>
        </p:txBody>
      </p:sp>
      <p:sp>
        <p:nvSpPr>
          <p:cNvPr id="3" name="Inhaltsplatzhalter 2">
            <a:extLst>
              <a:ext uri="{FF2B5EF4-FFF2-40B4-BE49-F238E27FC236}">
                <a16:creationId xmlns:a16="http://schemas.microsoft.com/office/drawing/2014/main" id="{77CD3465-D226-FAD3-C01C-31323D280537}"/>
              </a:ext>
            </a:extLst>
          </p:cNvPr>
          <p:cNvSpPr>
            <a:spLocks noGrp="1"/>
          </p:cNvSpPr>
          <p:nvPr>
            <p:ph idx="1"/>
          </p:nvPr>
        </p:nvSpPr>
        <p:spPr/>
        <p:txBody>
          <a:bodyPr/>
          <a:lstStyle/>
          <a:p>
            <a:pPr marL="0" indent="0">
              <a:buNone/>
            </a:pPr>
            <a:r>
              <a:rPr lang="de-DE" dirty="0"/>
              <a:t>	</a:t>
            </a:r>
            <a:r>
              <a:rPr lang="de-DE" b="1" dirty="0"/>
              <a:t>Aufgabe der Gesprächsleitung: </a:t>
            </a:r>
          </a:p>
          <a:p>
            <a:pPr marL="0" indent="0">
              <a:buNone/>
            </a:pPr>
            <a:endParaRPr lang="de-DE" b="1" dirty="0"/>
          </a:p>
          <a:p>
            <a:r>
              <a:rPr lang="de-DE" dirty="0"/>
              <a:t>Raum vorbereiten (Sitzordnung / Kerze / angenehme Raumtemperatur  …)</a:t>
            </a:r>
          </a:p>
          <a:p>
            <a:r>
              <a:rPr lang="de-DE" dirty="0"/>
              <a:t>Ev. Wasser oder </a:t>
            </a:r>
            <a:r>
              <a:rPr lang="de-DE"/>
              <a:t>Tee bereitstellen </a:t>
            </a:r>
            <a:endParaRPr lang="de-DE" dirty="0"/>
          </a:p>
          <a:p>
            <a:r>
              <a:rPr lang="de-DE" dirty="0"/>
              <a:t>Für angenehme, wertschätzende  Gesprächsatmosphäre sorgen</a:t>
            </a:r>
          </a:p>
          <a:p>
            <a:r>
              <a:rPr lang="de-DE" dirty="0"/>
              <a:t>Zeit zum Ankommen ermöglichen  (Stille / Gebet / …) </a:t>
            </a:r>
          </a:p>
          <a:p>
            <a:r>
              <a:rPr lang="de-DE" dirty="0"/>
              <a:t>Gesprächsleitung / Auf die Zeit achten! ( </a:t>
            </a:r>
            <a:r>
              <a:rPr lang="de-DE" dirty="0" err="1"/>
              <a:t>Jede:r</a:t>
            </a:r>
            <a:r>
              <a:rPr lang="de-DE" dirty="0"/>
              <a:t> TN hat ungefähr die gleiche Gesprächszeit)</a:t>
            </a:r>
          </a:p>
          <a:p>
            <a:r>
              <a:rPr lang="de-DE" dirty="0"/>
              <a:t>Für einen ruhigen Ausklang des Gesprächs - mit einem kurzen Gebet -  sorgen</a:t>
            </a:r>
          </a:p>
          <a:p>
            <a:endParaRPr lang="de-DE" dirty="0"/>
          </a:p>
          <a:p>
            <a:endParaRPr lang="de-AT" dirty="0"/>
          </a:p>
        </p:txBody>
      </p:sp>
    </p:spTree>
    <p:extLst>
      <p:ext uri="{BB962C8B-B14F-4D97-AF65-F5344CB8AC3E}">
        <p14:creationId xmlns:p14="http://schemas.microsoft.com/office/powerpoint/2010/main" val="1896528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1E949C-318F-7845-FF3C-8AE0278AD4F5}"/>
              </a:ext>
            </a:extLst>
          </p:cNvPr>
          <p:cNvSpPr>
            <a:spLocks noGrp="1"/>
          </p:cNvSpPr>
          <p:nvPr>
            <p:ph type="title"/>
          </p:nvPr>
        </p:nvSpPr>
        <p:spPr>
          <a:xfrm>
            <a:off x="685801" y="609600"/>
            <a:ext cx="10131425" cy="1193321"/>
          </a:xfrm>
        </p:spPr>
        <p:txBody>
          <a:bodyPr/>
          <a:lstStyle/>
          <a:p>
            <a:r>
              <a:rPr lang="de-DE" dirty="0"/>
              <a:t>Gott einen Ort sichern – Madeleine </a:t>
            </a:r>
            <a:r>
              <a:rPr lang="de-DE" dirty="0" err="1"/>
              <a:t>Delbrel</a:t>
            </a:r>
            <a:endParaRPr lang="de-AT" dirty="0"/>
          </a:p>
        </p:txBody>
      </p:sp>
      <p:sp>
        <p:nvSpPr>
          <p:cNvPr id="3" name="Inhaltsplatzhalter 2">
            <a:extLst>
              <a:ext uri="{FF2B5EF4-FFF2-40B4-BE49-F238E27FC236}">
                <a16:creationId xmlns:a16="http://schemas.microsoft.com/office/drawing/2014/main" id="{808C8B67-56F3-2383-98AD-DEF188986354}"/>
              </a:ext>
            </a:extLst>
          </p:cNvPr>
          <p:cNvSpPr>
            <a:spLocks noGrp="1"/>
          </p:cNvSpPr>
          <p:nvPr>
            <p:ph idx="1"/>
          </p:nvPr>
        </p:nvSpPr>
        <p:spPr>
          <a:xfrm>
            <a:off x="685801" y="2130725"/>
            <a:ext cx="10131425" cy="4270075"/>
          </a:xfrm>
        </p:spPr>
        <p:txBody>
          <a:bodyPr>
            <a:normAutofit fontScale="85000" lnSpcReduction="20000"/>
          </a:bodyPr>
          <a:lstStyle/>
          <a:p>
            <a:pPr marL="0" indent="0">
              <a:buNone/>
            </a:pPr>
            <a:r>
              <a:rPr lang="de-AT" sz="3000" dirty="0"/>
              <a:t>Geht in euren Tag hinaus ohne vorgefasste Ideen,</a:t>
            </a:r>
            <a:br>
              <a:rPr lang="de-AT" sz="3000" dirty="0"/>
            </a:br>
            <a:r>
              <a:rPr lang="de-AT" sz="3000" dirty="0"/>
              <a:t>ohne die Erwartung von Müdigkeit, ohne Plan von Gott,</a:t>
            </a:r>
          </a:p>
          <a:p>
            <a:pPr marL="0" indent="0">
              <a:buNone/>
            </a:pPr>
            <a:br>
              <a:rPr lang="de-AT" sz="3000" dirty="0"/>
            </a:br>
            <a:r>
              <a:rPr lang="de-AT" sz="3000" dirty="0"/>
              <a:t>ohne </a:t>
            </a:r>
            <a:r>
              <a:rPr lang="de-AT" sz="3000" dirty="0" err="1"/>
              <a:t>Bescheidwissen</a:t>
            </a:r>
            <a:r>
              <a:rPr lang="de-AT" sz="3000" dirty="0"/>
              <a:t> über ihn, ohne Enthusiasmus, ohne Bibliothek –</a:t>
            </a:r>
            <a:br>
              <a:rPr lang="de-AT" sz="3000" dirty="0"/>
            </a:br>
            <a:r>
              <a:rPr lang="de-AT" sz="3000" dirty="0"/>
              <a:t>geht so auf die Begegnung mit ihm zu.</a:t>
            </a:r>
          </a:p>
          <a:p>
            <a:pPr marL="0" indent="0">
              <a:buNone/>
            </a:pPr>
            <a:br>
              <a:rPr lang="de-AT" sz="3000" dirty="0"/>
            </a:br>
            <a:r>
              <a:rPr lang="de-AT" sz="3000" dirty="0"/>
              <a:t>Brecht auf ohne Landkarte – und wisst, dass Gott unterwegs zu finden ist,</a:t>
            </a:r>
            <a:br>
              <a:rPr lang="de-AT" sz="3000" dirty="0"/>
            </a:br>
            <a:r>
              <a:rPr lang="de-AT" sz="3000" dirty="0"/>
              <a:t>und nicht erst am Ziel.</a:t>
            </a:r>
          </a:p>
          <a:p>
            <a:pPr marL="0" indent="0">
              <a:buNone/>
            </a:pPr>
            <a:br>
              <a:rPr lang="de-AT" sz="3000" dirty="0"/>
            </a:br>
            <a:r>
              <a:rPr lang="de-AT" sz="3000" dirty="0"/>
              <a:t>Versucht nicht, ihn nach Originalrezepten zu finden,</a:t>
            </a:r>
            <a:br>
              <a:rPr lang="de-AT" sz="3000" dirty="0"/>
            </a:br>
            <a:r>
              <a:rPr lang="de-AT" sz="3000" dirty="0"/>
              <a:t>sondern lasst euch von ihm finden in der Armut eines banalen Lebens.</a:t>
            </a:r>
          </a:p>
          <a:p>
            <a:endParaRPr lang="de-AT" dirty="0"/>
          </a:p>
        </p:txBody>
      </p:sp>
    </p:spTree>
    <p:extLst>
      <p:ext uri="{BB962C8B-B14F-4D97-AF65-F5344CB8AC3E}">
        <p14:creationId xmlns:p14="http://schemas.microsoft.com/office/powerpoint/2010/main" val="65716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4F0EA2-6026-BBC1-7CF4-297D7C9F4A94}"/>
              </a:ext>
            </a:extLst>
          </p:cNvPr>
          <p:cNvSpPr>
            <a:spLocks noGrp="1"/>
          </p:cNvSpPr>
          <p:nvPr>
            <p:ph type="title"/>
          </p:nvPr>
        </p:nvSpPr>
        <p:spPr>
          <a:xfrm>
            <a:off x="685801" y="609601"/>
            <a:ext cx="9622765" cy="1141562"/>
          </a:xfrm>
        </p:spPr>
        <p:txBody>
          <a:bodyPr/>
          <a:lstStyle/>
          <a:p>
            <a:r>
              <a:rPr lang="de-DE" dirty="0"/>
              <a:t>Prinzip und </a:t>
            </a:r>
            <a:r>
              <a:rPr lang="de-DE" dirty="0" err="1"/>
              <a:t>fundament</a:t>
            </a:r>
            <a:endParaRPr lang="de-AT" dirty="0"/>
          </a:p>
        </p:txBody>
      </p:sp>
      <p:sp>
        <p:nvSpPr>
          <p:cNvPr id="3" name="Inhaltsplatzhalter 2">
            <a:extLst>
              <a:ext uri="{FF2B5EF4-FFF2-40B4-BE49-F238E27FC236}">
                <a16:creationId xmlns:a16="http://schemas.microsoft.com/office/drawing/2014/main" id="{3860B4E8-496A-453B-013A-565ACB55B972}"/>
              </a:ext>
            </a:extLst>
          </p:cNvPr>
          <p:cNvSpPr>
            <a:spLocks noGrp="1"/>
          </p:cNvSpPr>
          <p:nvPr>
            <p:ph sz="half" idx="1"/>
          </p:nvPr>
        </p:nvSpPr>
        <p:spPr>
          <a:xfrm>
            <a:off x="582285" y="2294625"/>
            <a:ext cx="5085270" cy="3420375"/>
          </a:xfrm>
        </p:spPr>
        <p:txBody>
          <a:bodyPr>
            <a:normAutofit/>
          </a:bodyPr>
          <a:lstStyle/>
          <a:p>
            <a:pPr marL="0" indent="0">
              <a:buNone/>
            </a:pPr>
            <a:r>
              <a:rPr lang="de-DE" sz="2400" b="1" dirty="0"/>
              <a:t>Ignatius von Loyola</a:t>
            </a:r>
          </a:p>
          <a:p>
            <a:pPr marL="0" indent="0">
              <a:buNone/>
            </a:pPr>
            <a:r>
              <a:rPr lang="de-AT" sz="2400" dirty="0"/>
              <a:t>Übersetzung von P. David L. Fleming SJ</a:t>
            </a:r>
          </a:p>
          <a:p>
            <a:endParaRPr lang="de-AT" dirty="0"/>
          </a:p>
        </p:txBody>
      </p:sp>
      <p:sp>
        <p:nvSpPr>
          <p:cNvPr id="4" name="Inhaltsplatzhalter 3">
            <a:extLst>
              <a:ext uri="{FF2B5EF4-FFF2-40B4-BE49-F238E27FC236}">
                <a16:creationId xmlns:a16="http://schemas.microsoft.com/office/drawing/2014/main" id="{A662BB79-A795-9ED6-B189-C838AABA833C}"/>
              </a:ext>
            </a:extLst>
          </p:cNvPr>
          <p:cNvSpPr>
            <a:spLocks noGrp="1"/>
          </p:cNvSpPr>
          <p:nvPr>
            <p:ph sz="half" idx="2"/>
          </p:nvPr>
        </p:nvSpPr>
        <p:spPr>
          <a:xfrm>
            <a:off x="6096000" y="905774"/>
            <a:ext cx="5881775" cy="5342628"/>
          </a:xfrm>
        </p:spPr>
        <p:txBody>
          <a:bodyPr>
            <a:normAutofit/>
          </a:bodyPr>
          <a:lstStyle/>
          <a:p>
            <a:pPr marL="0" indent="0">
              <a:buNone/>
            </a:pPr>
            <a:r>
              <a:rPr lang="de-AT" sz="2800" dirty="0"/>
              <a:t>Ziel unseres Lebens ist es, für immer mit Gott zu leben. Gott gab uns Leben, weil er uns liebt. </a:t>
            </a:r>
          </a:p>
          <a:p>
            <a:pPr marL="0" indent="0">
              <a:buNone/>
            </a:pPr>
            <a:r>
              <a:rPr lang="de-AT" sz="2800" dirty="0"/>
              <a:t>Unsere eigene Antwort der Liebe ermöglicht es, dass Gottes Leben grenzenlos in uns hineinströmt. </a:t>
            </a:r>
          </a:p>
          <a:p>
            <a:pPr marL="0" indent="0">
              <a:buNone/>
            </a:pPr>
            <a:r>
              <a:rPr lang="de-AT" sz="2800" dirty="0"/>
              <a:t>Alle Dinge dieser Welt sind Geschenke Gottes, uns angeboten, damit wir ihn leichter erkennen und uns bereitwilliger liebend zurückgeben.</a:t>
            </a:r>
          </a:p>
        </p:txBody>
      </p:sp>
    </p:spTree>
    <p:extLst>
      <p:ext uri="{BB962C8B-B14F-4D97-AF65-F5344CB8AC3E}">
        <p14:creationId xmlns:p14="http://schemas.microsoft.com/office/powerpoint/2010/main" val="3581707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BD122-04D7-C35F-2141-6B1654BE6F3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C288868-2C4A-351E-3FF9-AE1EC98FC363}"/>
              </a:ext>
            </a:extLst>
          </p:cNvPr>
          <p:cNvSpPr>
            <a:spLocks noGrp="1"/>
          </p:cNvSpPr>
          <p:nvPr>
            <p:ph type="title"/>
          </p:nvPr>
        </p:nvSpPr>
        <p:spPr>
          <a:xfrm>
            <a:off x="685802" y="609600"/>
            <a:ext cx="9812546" cy="1115683"/>
          </a:xfrm>
        </p:spPr>
        <p:txBody>
          <a:bodyPr/>
          <a:lstStyle/>
          <a:p>
            <a:r>
              <a:rPr lang="de-DE" dirty="0"/>
              <a:t>Prinzip und </a:t>
            </a:r>
            <a:r>
              <a:rPr lang="de-DE" dirty="0" err="1"/>
              <a:t>fundament</a:t>
            </a:r>
            <a:endParaRPr lang="de-AT" dirty="0"/>
          </a:p>
        </p:txBody>
      </p:sp>
      <p:sp>
        <p:nvSpPr>
          <p:cNvPr id="3" name="Inhaltsplatzhalter 2">
            <a:extLst>
              <a:ext uri="{FF2B5EF4-FFF2-40B4-BE49-F238E27FC236}">
                <a16:creationId xmlns:a16="http://schemas.microsoft.com/office/drawing/2014/main" id="{514921E9-D280-E59E-AA9C-DAE0F8AA68B9}"/>
              </a:ext>
            </a:extLst>
          </p:cNvPr>
          <p:cNvSpPr>
            <a:spLocks noGrp="1"/>
          </p:cNvSpPr>
          <p:nvPr>
            <p:ph sz="half" idx="1"/>
          </p:nvPr>
        </p:nvSpPr>
        <p:spPr>
          <a:xfrm>
            <a:off x="582285" y="2065867"/>
            <a:ext cx="4995334" cy="3649134"/>
          </a:xfrm>
        </p:spPr>
        <p:txBody>
          <a:bodyPr>
            <a:normAutofit fontScale="25000" lnSpcReduction="20000"/>
          </a:bodyPr>
          <a:lstStyle/>
          <a:p>
            <a:pPr marL="0" indent="0">
              <a:buNone/>
            </a:pPr>
            <a:r>
              <a:rPr lang="de-DE" sz="7200" b="1" dirty="0"/>
              <a:t>Ignatius von Loyola</a:t>
            </a:r>
          </a:p>
          <a:p>
            <a:pPr marL="0" indent="0">
              <a:buNone/>
            </a:pPr>
            <a:r>
              <a:rPr lang="de-AT" sz="7200" dirty="0"/>
              <a:t>Übersetzung von P. David L. Fleming SJ</a:t>
            </a:r>
          </a:p>
          <a:p>
            <a:endParaRPr lang="de-AT" dirty="0"/>
          </a:p>
        </p:txBody>
      </p:sp>
      <p:sp>
        <p:nvSpPr>
          <p:cNvPr id="4" name="Inhaltsplatzhalter 3">
            <a:extLst>
              <a:ext uri="{FF2B5EF4-FFF2-40B4-BE49-F238E27FC236}">
                <a16:creationId xmlns:a16="http://schemas.microsoft.com/office/drawing/2014/main" id="{D57478FF-D58F-1150-2112-744F96543B90}"/>
              </a:ext>
            </a:extLst>
          </p:cNvPr>
          <p:cNvSpPr>
            <a:spLocks noGrp="1"/>
          </p:cNvSpPr>
          <p:nvPr>
            <p:ph sz="half" idx="2"/>
          </p:nvPr>
        </p:nvSpPr>
        <p:spPr>
          <a:xfrm>
            <a:off x="6234022" y="1492369"/>
            <a:ext cx="5743753" cy="4756031"/>
          </a:xfrm>
        </p:spPr>
        <p:txBody>
          <a:bodyPr>
            <a:normAutofit fontScale="25000" lnSpcReduction="20000"/>
          </a:bodyPr>
          <a:lstStyle/>
          <a:p>
            <a:pPr marL="0" indent="0">
              <a:lnSpc>
                <a:spcPct val="120000"/>
              </a:lnSpc>
              <a:buNone/>
            </a:pPr>
            <a:r>
              <a:rPr lang="de-AT" sz="9600" dirty="0"/>
              <a:t>Wir sollen unser Verlangen nicht auf Gesundheit oder Krankheit </a:t>
            </a:r>
            <a:r>
              <a:rPr lang="de-AT" sz="9600" b="1" dirty="0"/>
              <a:t>fixieren</a:t>
            </a:r>
            <a:r>
              <a:rPr lang="de-AT" sz="9600" dirty="0"/>
              <a:t>, nicht auf Wohlstand oder Armut, Erfolg oder Versagen, ein langes Leben oder ein kurzes Leben.</a:t>
            </a:r>
          </a:p>
          <a:p>
            <a:pPr marL="0" indent="0">
              <a:lnSpc>
                <a:spcPct val="120000"/>
              </a:lnSpc>
              <a:buNone/>
            </a:pPr>
            <a:r>
              <a:rPr lang="de-AT" sz="9600" dirty="0"/>
              <a:t>Denn alles hat in sich die Möglichkeit, in uns eine tiefere Antwort hervorzulocken für unser Leben in Gott.</a:t>
            </a:r>
          </a:p>
          <a:p>
            <a:pPr marL="0" indent="0">
              <a:lnSpc>
                <a:spcPct val="120000"/>
              </a:lnSpc>
              <a:buNone/>
            </a:pPr>
            <a:r>
              <a:rPr lang="de-AT" sz="9600" dirty="0"/>
              <a:t>Unser einziges Verlangen und unsere einzige Wahl soll sein: ich möchte und wähle, was eher dahin führt, dass Gott sein Leben in mir vertiefen kann</a:t>
            </a:r>
            <a:r>
              <a:rPr lang="de-AT" sz="8000" dirty="0"/>
              <a:t>.</a:t>
            </a:r>
          </a:p>
          <a:p>
            <a:endParaRPr lang="de-AT" dirty="0"/>
          </a:p>
        </p:txBody>
      </p:sp>
    </p:spTree>
    <p:extLst>
      <p:ext uri="{BB962C8B-B14F-4D97-AF65-F5344CB8AC3E}">
        <p14:creationId xmlns:p14="http://schemas.microsoft.com/office/powerpoint/2010/main" val="3054141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C3A89A-17F1-7260-483F-116932580B3C}"/>
              </a:ext>
            </a:extLst>
          </p:cNvPr>
          <p:cNvSpPr>
            <a:spLocks noGrp="1"/>
          </p:cNvSpPr>
          <p:nvPr>
            <p:ph type="title"/>
          </p:nvPr>
        </p:nvSpPr>
        <p:spPr>
          <a:xfrm>
            <a:off x="685801" y="609600"/>
            <a:ext cx="9829799" cy="986287"/>
          </a:xfrm>
        </p:spPr>
        <p:txBody>
          <a:bodyPr/>
          <a:lstStyle/>
          <a:p>
            <a:r>
              <a:rPr lang="de-DE" dirty="0"/>
              <a:t>Prinzip und Fundament</a:t>
            </a:r>
            <a:endParaRPr lang="de-AT" dirty="0"/>
          </a:p>
        </p:txBody>
      </p:sp>
      <p:sp>
        <p:nvSpPr>
          <p:cNvPr id="3" name="Inhaltsplatzhalter 2">
            <a:extLst>
              <a:ext uri="{FF2B5EF4-FFF2-40B4-BE49-F238E27FC236}">
                <a16:creationId xmlns:a16="http://schemas.microsoft.com/office/drawing/2014/main" id="{4FCA82BC-8DCE-F515-3E4F-152085BB45E7}"/>
              </a:ext>
            </a:extLst>
          </p:cNvPr>
          <p:cNvSpPr>
            <a:spLocks noGrp="1"/>
          </p:cNvSpPr>
          <p:nvPr>
            <p:ph sz="half" idx="1"/>
          </p:nvPr>
        </p:nvSpPr>
        <p:spPr>
          <a:xfrm>
            <a:off x="685802" y="2142067"/>
            <a:ext cx="3351360" cy="3649134"/>
          </a:xfrm>
        </p:spPr>
        <p:txBody>
          <a:bodyPr>
            <a:normAutofit/>
          </a:bodyPr>
          <a:lstStyle/>
          <a:p>
            <a:pPr marL="0" indent="0">
              <a:buNone/>
            </a:pPr>
            <a:r>
              <a:rPr lang="de-DE" sz="2400" dirty="0"/>
              <a:t>Madeleine </a:t>
            </a:r>
            <a:r>
              <a:rPr lang="de-DE" sz="2400" dirty="0" err="1"/>
              <a:t>Delbrel</a:t>
            </a:r>
            <a:endParaRPr lang="de-AT" sz="2400" dirty="0"/>
          </a:p>
        </p:txBody>
      </p:sp>
      <p:sp>
        <p:nvSpPr>
          <p:cNvPr id="4" name="Inhaltsplatzhalter 3">
            <a:extLst>
              <a:ext uri="{FF2B5EF4-FFF2-40B4-BE49-F238E27FC236}">
                <a16:creationId xmlns:a16="http://schemas.microsoft.com/office/drawing/2014/main" id="{B3EBAB81-2FB5-83C6-7E77-84FE395258D3}"/>
              </a:ext>
            </a:extLst>
          </p:cNvPr>
          <p:cNvSpPr>
            <a:spLocks noGrp="1"/>
          </p:cNvSpPr>
          <p:nvPr>
            <p:ph sz="half" idx="2"/>
          </p:nvPr>
        </p:nvSpPr>
        <p:spPr>
          <a:xfrm>
            <a:off x="5736566" y="1699405"/>
            <a:ext cx="5080661" cy="4091796"/>
          </a:xfrm>
        </p:spPr>
        <p:txBody>
          <a:bodyPr>
            <a:noAutofit/>
          </a:bodyPr>
          <a:lstStyle/>
          <a:p>
            <a:pPr marL="0" indent="0">
              <a:buNone/>
            </a:pPr>
            <a:r>
              <a:rPr lang="de-DE" sz="2800" dirty="0"/>
              <a:t>Ich bitte euch, lasst diese Gnade nicht vorübergehen, öffnet euch ganz weit für sie. Und lasst zu, dass ihr die werdet, als die ihr schon von Anbeginn an gedacht wart, denn:</a:t>
            </a:r>
          </a:p>
          <a:p>
            <a:pPr marL="0" indent="0">
              <a:buNone/>
            </a:pPr>
            <a:r>
              <a:rPr lang="de-DE" sz="2800" i="1" dirty="0"/>
              <a:t>„Mit ewiger Liebe habe ich dich geliebt, darum habe ich dir die Treue bewahrt“ </a:t>
            </a:r>
            <a:r>
              <a:rPr lang="de-DE" sz="2800" i="1" dirty="0" err="1"/>
              <a:t>Jer</a:t>
            </a:r>
            <a:r>
              <a:rPr lang="de-DE" sz="2800" i="1" dirty="0"/>
              <a:t> 31,3</a:t>
            </a:r>
            <a:endParaRPr lang="de-AT" sz="2800" i="1" dirty="0"/>
          </a:p>
        </p:txBody>
      </p:sp>
    </p:spTree>
    <p:extLst>
      <p:ext uri="{BB962C8B-B14F-4D97-AF65-F5344CB8AC3E}">
        <p14:creationId xmlns:p14="http://schemas.microsoft.com/office/powerpoint/2010/main" val="3655760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0F424B-64E2-A138-8C70-65C3395356E4}"/>
              </a:ext>
            </a:extLst>
          </p:cNvPr>
          <p:cNvSpPr>
            <a:spLocks noGrp="1"/>
          </p:cNvSpPr>
          <p:nvPr>
            <p:ph type="title"/>
          </p:nvPr>
        </p:nvSpPr>
        <p:spPr/>
        <p:txBody>
          <a:bodyPr/>
          <a:lstStyle/>
          <a:p>
            <a:r>
              <a:rPr lang="de-DE" dirty="0"/>
              <a:t>Erste </a:t>
            </a:r>
            <a:r>
              <a:rPr lang="de-DE" dirty="0" err="1"/>
              <a:t>Exerzitienzeit</a:t>
            </a:r>
            <a:endParaRPr lang="de-AT" dirty="0"/>
          </a:p>
        </p:txBody>
      </p:sp>
      <p:sp>
        <p:nvSpPr>
          <p:cNvPr id="3" name="Inhaltsplatzhalter 2">
            <a:extLst>
              <a:ext uri="{FF2B5EF4-FFF2-40B4-BE49-F238E27FC236}">
                <a16:creationId xmlns:a16="http://schemas.microsoft.com/office/drawing/2014/main" id="{FE3A46F8-9841-102F-5C70-EF3A62A3C170}"/>
              </a:ext>
            </a:extLst>
          </p:cNvPr>
          <p:cNvSpPr>
            <a:spLocks noGrp="1"/>
          </p:cNvSpPr>
          <p:nvPr>
            <p:ph sz="half" idx="1"/>
          </p:nvPr>
        </p:nvSpPr>
        <p:spPr>
          <a:xfrm>
            <a:off x="685802" y="2142067"/>
            <a:ext cx="3256470" cy="3649134"/>
          </a:xfrm>
        </p:spPr>
        <p:txBody>
          <a:bodyPr>
            <a:normAutofit/>
          </a:bodyPr>
          <a:lstStyle/>
          <a:p>
            <a:pPr marL="0" indent="0">
              <a:buNone/>
            </a:pPr>
            <a:r>
              <a:rPr lang="de-DE" sz="2400" dirty="0"/>
              <a:t>Madeleine </a:t>
            </a:r>
            <a:r>
              <a:rPr lang="de-DE" sz="2400" dirty="0" err="1"/>
              <a:t>Delbrel</a:t>
            </a:r>
            <a:endParaRPr lang="de-AT" sz="2400" dirty="0"/>
          </a:p>
        </p:txBody>
      </p:sp>
      <p:sp>
        <p:nvSpPr>
          <p:cNvPr id="4" name="Inhaltsplatzhalter 3">
            <a:extLst>
              <a:ext uri="{FF2B5EF4-FFF2-40B4-BE49-F238E27FC236}">
                <a16:creationId xmlns:a16="http://schemas.microsoft.com/office/drawing/2014/main" id="{C43EFB6D-C22A-628C-F0C5-BE08D33E418B}"/>
              </a:ext>
            </a:extLst>
          </p:cNvPr>
          <p:cNvSpPr>
            <a:spLocks noGrp="1"/>
          </p:cNvSpPr>
          <p:nvPr>
            <p:ph sz="half" idx="2"/>
          </p:nvPr>
        </p:nvSpPr>
        <p:spPr>
          <a:xfrm>
            <a:off x="4364966" y="2142067"/>
            <a:ext cx="6452261" cy="3649133"/>
          </a:xfrm>
        </p:spPr>
        <p:txBody>
          <a:bodyPr>
            <a:noAutofit/>
          </a:bodyPr>
          <a:lstStyle/>
          <a:p>
            <a:pPr marL="0" indent="0">
              <a:buNone/>
            </a:pPr>
            <a:r>
              <a:rPr lang="de-DE" sz="2400" dirty="0"/>
              <a:t>„Nun aber sollen alle unsere Lebensweisen das Evangelium aufnehmen; alle sind dazu berufen, das Wort Jesu ungeteilt und unverfälscht zu empfangen.</a:t>
            </a:r>
          </a:p>
          <a:p>
            <a:pPr marL="0" indent="0">
              <a:buNone/>
            </a:pPr>
            <a:r>
              <a:rPr lang="de-DE" sz="2400" dirty="0"/>
              <a:t>Nirgendwo als in unserem Leben, das von morgens bis abends zwischen den Ufern unserer Häuser, Straßen, Begegnungen dahin strömt, will Gottes Wort wohnen. </a:t>
            </a:r>
          </a:p>
          <a:p>
            <a:pPr marL="0" indent="0">
              <a:buNone/>
            </a:pPr>
            <a:r>
              <a:rPr lang="de-DE" sz="2400" dirty="0"/>
              <a:t>Nirgendwo als in unserem Geist, der uns durch unsere Arbeit, Mühsal, Freude, Liebe hindurch zu uns selbst kommen lässt, will Gottes Wort bleiben.</a:t>
            </a:r>
            <a:endParaRPr lang="de-AT" sz="2400" dirty="0"/>
          </a:p>
        </p:txBody>
      </p:sp>
    </p:spTree>
    <p:extLst>
      <p:ext uri="{BB962C8B-B14F-4D97-AF65-F5344CB8AC3E}">
        <p14:creationId xmlns:p14="http://schemas.microsoft.com/office/powerpoint/2010/main" val="2831979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0AFA46-F02E-7D19-300E-B51E577322D1}"/>
              </a:ext>
            </a:extLst>
          </p:cNvPr>
          <p:cNvSpPr>
            <a:spLocks noGrp="1"/>
          </p:cNvSpPr>
          <p:nvPr>
            <p:ph type="title"/>
          </p:nvPr>
        </p:nvSpPr>
        <p:spPr>
          <a:xfrm>
            <a:off x="685801" y="609600"/>
            <a:ext cx="10131425" cy="874143"/>
          </a:xfrm>
        </p:spPr>
        <p:txBody>
          <a:bodyPr/>
          <a:lstStyle/>
          <a:p>
            <a:r>
              <a:rPr lang="de-DE" dirty="0"/>
              <a:t>Zweite </a:t>
            </a:r>
            <a:r>
              <a:rPr lang="de-DE" dirty="0" err="1"/>
              <a:t>Exerzitienzeit</a:t>
            </a:r>
            <a:endParaRPr lang="de-AT" dirty="0"/>
          </a:p>
        </p:txBody>
      </p:sp>
      <p:sp>
        <p:nvSpPr>
          <p:cNvPr id="3" name="Inhaltsplatzhalter 2">
            <a:extLst>
              <a:ext uri="{FF2B5EF4-FFF2-40B4-BE49-F238E27FC236}">
                <a16:creationId xmlns:a16="http://schemas.microsoft.com/office/drawing/2014/main" id="{D1B1705A-3BD1-35FE-7C45-F405276583B4}"/>
              </a:ext>
            </a:extLst>
          </p:cNvPr>
          <p:cNvSpPr>
            <a:spLocks noGrp="1"/>
          </p:cNvSpPr>
          <p:nvPr>
            <p:ph sz="half" idx="1"/>
          </p:nvPr>
        </p:nvSpPr>
        <p:spPr>
          <a:xfrm>
            <a:off x="685802" y="2142067"/>
            <a:ext cx="2859655" cy="2844001"/>
          </a:xfrm>
        </p:spPr>
        <p:txBody>
          <a:bodyPr>
            <a:normAutofit/>
          </a:bodyPr>
          <a:lstStyle/>
          <a:p>
            <a:pPr marL="0" indent="0">
              <a:buNone/>
            </a:pPr>
            <a:r>
              <a:rPr lang="de-DE" sz="2400" dirty="0"/>
              <a:t>Madeleine </a:t>
            </a:r>
            <a:r>
              <a:rPr lang="de-DE" sz="2400" dirty="0" err="1"/>
              <a:t>Delbrel</a:t>
            </a:r>
            <a:endParaRPr lang="de-AT" sz="2400" dirty="0"/>
          </a:p>
        </p:txBody>
      </p:sp>
      <p:sp>
        <p:nvSpPr>
          <p:cNvPr id="4" name="Inhaltsplatzhalter 3">
            <a:extLst>
              <a:ext uri="{FF2B5EF4-FFF2-40B4-BE49-F238E27FC236}">
                <a16:creationId xmlns:a16="http://schemas.microsoft.com/office/drawing/2014/main" id="{9DF28E25-BD70-E1D1-AF8C-BCBA7E867A24}"/>
              </a:ext>
            </a:extLst>
          </p:cNvPr>
          <p:cNvSpPr>
            <a:spLocks noGrp="1"/>
          </p:cNvSpPr>
          <p:nvPr>
            <p:ph sz="half" idx="2"/>
          </p:nvPr>
        </p:nvSpPr>
        <p:spPr>
          <a:xfrm>
            <a:off x="3864634" y="1742536"/>
            <a:ext cx="7815531" cy="4442604"/>
          </a:xfrm>
        </p:spPr>
        <p:txBody>
          <a:bodyPr>
            <a:noAutofit/>
          </a:bodyPr>
          <a:lstStyle/>
          <a:p>
            <a:pPr marL="0" indent="0">
              <a:buNone/>
            </a:pPr>
            <a:r>
              <a:rPr lang="de-DE" sz="2400" dirty="0"/>
              <a:t>„Man muss verstehen, dass das </a:t>
            </a:r>
            <a:r>
              <a:rPr lang="de-DE" sz="2400" i="1" dirty="0"/>
              <a:t>‚Komm, folge mir nach‘ </a:t>
            </a:r>
            <a:r>
              <a:rPr lang="de-DE" sz="2400" dirty="0"/>
              <a:t>für die einen weiß, für die anderen schwarz besagt. Dass Treue in der Nachfolge für die einen das eine, für die anderen etwas anderes bedeutet. Von den Aposteln verlangt der Herr, dass sie ihm folgen, wohin er geht.</a:t>
            </a:r>
          </a:p>
          <a:p>
            <a:pPr marL="0" indent="0">
              <a:buNone/>
            </a:pPr>
            <a:r>
              <a:rPr lang="de-DE" sz="2400" dirty="0"/>
              <a:t>Dann gibt es auch all die Leute, die der Herr heimschickt; er verlangt von ihnen nicht , dass sie ihm nachfolgen. Hätten sie ihre Häuser nicht behalten, ihre Vorräte, um Gäste zu bewirten, dann hätten sie nicht tun können, was der Herr von ihnen brauchte.</a:t>
            </a:r>
          </a:p>
          <a:p>
            <a:pPr marL="0" indent="0">
              <a:buNone/>
            </a:pPr>
            <a:r>
              <a:rPr lang="de-DE" sz="2400" b="1" dirty="0"/>
              <a:t>Wirklich niemand kann wissen, was die anderen zu tun haben.</a:t>
            </a:r>
            <a:endParaRPr lang="de-AT" sz="2400" b="1" dirty="0"/>
          </a:p>
        </p:txBody>
      </p:sp>
    </p:spTree>
    <p:extLst>
      <p:ext uri="{BB962C8B-B14F-4D97-AF65-F5344CB8AC3E}">
        <p14:creationId xmlns:p14="http://schemas.microsoft.com/office/powerpoint/2010/main" val="2648619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B256D4-5FE9-D115-8413-842667C34AD3}"/>
              </a:ext>
            </a:extLst>
          </p:cNvPr>
          <p:cNvSpPr>
            <a:spLocks noGrp="1"/>
          </p:cNvSpPr>
          <p:nvPr>
            <p:ph type="title"/>
          </p:nvPr>
        </p:nvSpPr>
        <p:spPr>
          <a:xfrm>
            <a:off x="685801" y="609601"/>
            <a:ext cx="10131425" cy="1055298"/>
          </a:xfrm>
        </p:spPr>
        <p:txBody>
          <a:bodyPr/>
          <a:lstStyle/>
          <a:p>
            <a:r>
              <a:rPr lang="de-DE" dirty="0"/>
              <a:t>Dritte </a:t>
            </a:r>
            <a:r>
              <a:rPr lang="de-DE" dirty="0" err="1"/>
              <a:t>Exerzitienzeit</a:t>
            </a:r>
            <a:endParaRPr lang="de-AT" dirty="0"/>
          </a:p>
        </p:txBody>
      </p:sp>
      <p:sp>
        <p:nvSpPr>
          <p:cNvPr id="3" name="Inhaltsplatzhalter 2">
            <a:extLst>
              <a:ext uri="{FF2B5EF4-FFF2-40B4-BE49-F238E27FC236}">
                <a16:creationId xmlns:a16="http://schemas.microsoft.com/office/drawing/2014/main" id="{FA8931D3-3C16-E169-221C-C3E345D4DF51}"/>
              </a:ext>
            </a:extLst>
          </p:cNvPr>
          <p:cNvSpPr>
            <a:spLocks noGrp="1"/>
          </p:cNvSpPr>
          <p:nvPr>
            <p:ph sz="half" idx="1"/>
          </p:nvPr>
        </p:nvSpPr>
        <p:spPr>
          <a:xfrm>
            <a:off x="685802" y="2142067"/>
            <a:ext cx="2730258" cy="3649134"/>
          </a:xfrm>
        </p:spPr>
        <p:txBody>
          <a:bodyPr>
            <a:normAutofit/>
          </a:bodyPr>
          <a:lstStyle/>
          <a:p>
            <a:pPr marL="0" indent="0">
              <a:buNone/>
            </a:pPr>
            <a:r>
              <a:rPr lang="de-DE" sz="2400" dirty="0"/>
              <a:t>Madeleine </a:t>
            </a:r>
            <a:r>
              <a:rPr lang="de-DE" sz="2400" dirty="0" err="1"/>
              <a:t>Delbrel</a:t>
            </a:r>
            <a:endParaRPr lang="de-AT" sz="2400" dirty="0"/>
          </a:p>
        </p:txBody>
      </p:sp>
      <p:sp>
        <p:nvSpPr>
          <p:cNvPr id="4" name="Inhaltsplatzhalter 3">
            <a:extLst>
              <a:ext uri="{FF2B5EF4-FFF2-40B4-BE49-F238E27FC236}">
                <a16:creationId xmlns:a16="http://schemas.microsoft.com/office/drawing/2014/main" id="{F10A6A7F-3F89-6DA8-E5EB-AAADFB613D3E}"/>
              </a:ext>
            </a:extLst>
          </p:cNvPr>
          <p:cNvSpPr>
            <a:spLocks noGrp="1"/>
          </p:cNvSpPr>
          <p:nvPr>
            <p:ph sz="half" idx="2"/>
          </p:nvPr>
        </p:nvSpPr>
        <p:spPr>
          <a:xfrm>
            <a:off x="3674851" y="1768416"/>
            <a:ext cx="7996689" cy="4022785"/>
          </a:xfrm>
        </p:spPr>
        <p:txBody>
          <a:bodyPr>
            <a:normAutofit/>
          </a:bodyPr>
          <a:lstStyle/>
          <a:p>
            <a:pPr marL="0" indent="0">
              <a:buNone/>
            </a:pPr>
            <a:r>
              <a:rPr lang="de-DE" sz="2400" dirty="0"/>
              <a:t>„</a:t>
            </a:r>
            <a:r>
              <a:rPr lang="de-DE" sz="2500" dirty="0"/>
              <a:t>Für die Menschen in ihrer Umgebung können Christinnen und Christen geliebt und geachtet und mit schwierigen Aufgaben betraut werden; aber sie sind und werden zu Fremden. </a:t>
            </a:r>
          </a:p>
          <a:p>
            <a:pPr marL="0" indent="0">
              <a:buNone/>
            </a:pPr>
            <a:r>
              <a:rPr lang="de-DE" sz="2500" dirty="0"/>
              <a:t>Wären sie von anderswo hergekommen und eingebürgert worden, wären sie weniger Fremdlinge. Aber wer sie auch sind und woher sie auch kommen: hier sind sie die Fremdlinge schlechthin. In ihrer Geistesart gibt es etwas, das anderen Menschen nicht angepasst werden kann.“</a:t>
            </a:r>
          </a:p>
        </p:txBody>
      </p:sp>
    </p:spTree>
    <p:extLst>
      <p:ext uri="{BB962C8B-B14F-4D97-AF65-F5344CB8AC3E}">
        <p14:creationId xmlns:p14="http://schemas.microsoft.com/office/powerpoint/2010/main" val="3124092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5A626E-8B70-47CA-EC4E-6DA2FA07845C}"/>
              </a:ext>
            </a:extLst>
          </p:cNvPr>
          <p:cNvSpPr>
            <a:spLocks noGrp="1"/>
          </p:cNvSpPr>
          <p:nvPr>
            <p:ph type="title"/>
          </p:nvPr>
        </p:nvSpPr>
        <p:spPr>
          <a:xfrm>
            <a:off x="685801" y="609601"/>
            <a:ext cx="10131425" cy="1270958"/>
          </a:xfrm>
        </p:spPr>
        <p:txBody>
          <a:bodyPr/>
          <a:lstStyle/>
          <a:p>
            <a:r>
              <a:rPr lang="de-DE" dirty="0"/>
              <a:t>Vierte </a:t>
            </a:r>
            <a:r>
              <a:rPr lang="de-DE" dirty="0" err="1"/>
              <a:t>Exerzitienzeit</a:t>
            </a:r>
            <a:endParaRPr lang="de-AT" dirty="0"/>
          </a:p>
        </p:txBody>
      </p:sp>
      <p:sp>
        <p:nvSpPr>
          <p:cNvPr id="3" name="Inhaltsplatzhalter 2">
            <a:extLst>
              <a:ext uri="{FF2B5EF4-FFF2-40B4-BE49-F238E27FC236}">
                <a16:creationId xmlns:a16="http://schemas.microsoft.com/office/drawing/2014/main" id="{7D7B5C19-4CF4-1C6A-AA59-B31667E813FA}"/>
              </a:ext>
            </a:extLst>
          </p:cNvPr>
          <p:cNvSpPr>
            <a:spLocks noGrp="1"/>
          </p:cNvSpPr>
          <p:nvPr>
            <p:ph sz="half" idx="1"/>
          </p:nvPr>
        </p:nvSpPr>
        <p:spPr>
          <a:xfrm>
            <a:off x="685802" y="2142067"/>
            <a:ext cx="3342734" cy="3649134"/>
          </a:xfrm>
        </p:spPr>
        <p:txBody>
          <a:bodyPr>
            <a:normAutofit/>
          </a:bodyPr>
          <a:lstStyle/>
          <a:p>
            <a:pPr marL="0" indent="0">
              <a:buNone/>
            </a:pPr>
            <a:r>
              <a:rPr lang="de-DE" sz="2400" dirty="0"/>
              <a:t>Madeleine </a:t>
            </a:r>
            <a:r>
              <a:rPr lang="de-DE" sz="2400" dirty="0" err="1"/>
              <a:t>Delbrel</a:t>
            </a:r>
            <a:endParaRPr lang="de-AT" sz="2400" dirty="0"/>
          </a:p>
        </p:txBody>
      </p:sp>
      <p:sp>
        <p:nvSpPr>
          <p:cNvPr id="4" name="Inhaltsplatzhalter 3">
            <a:extLst>
              <a:ext uri="{FF2B5EF4-FFF2-40B4-BE49-F238E27FC236}">
                <a16:creationId xmlns:a16="http://schemas.microsoft.com/office/drawing/2014/main" id="{A7235408-39AB-9805-736E-008C19292476}"/>
              </a:ext>
            </a:extLst>
          </p:cNvPr>
          <p:cNvSpPr>
            <a:spLocks noGrp="1"/>
          </p:cNvSpPr>
          <p:nvPr>
            <p:ph sz="half" idx="2"/>
          </p:nvPr>
        </p:nvSpPr>
        <p:spPr>
          <a:xfrm>
            <a:off x="3648973" y="2142067"/>
            <a:ext cx="7857225" cy="3649133"/>
          </a:xfrm>
        </p:spPr>
        <p:txBody>
          <a:bodyPr>
            <a:normAutofit/>
          </a:bodyPr>
          <a:lstStyle/>
          <a:p>
            <a:pPr marL="0" indent="0">
              <a:buNone/>
            </a:pPr>
            <a:r>
              <a:rPr lang="de-DE" sz="2800" dirty="0"/>
              <a:t>„Das Evangelium ist das Buch des Lebens des Herrn und ist da, um das Buch unseres Lebens zu werden.</a:t>
            </a:r>
          </a:p>
          <a:p>
            <a:pPr marL="0" indent="0">
              <a:buNone/>
            </a:pPr>
            <a:r>
              <a:rPr lang="de-DE" sz="2800" dirty="0"/>
              <a:t>Jedes seiner Worte ist Geist und Leben. So warten sie nur auf das Verlangen unserer Seele, um in sie einzuströmen. Als lebendige Worte sind sie wie ein Sauerteig, der unseren Teig ergreifen und mit dem Ferment des neuen Lebens durchdringen will.“</a:t>
            </a:r>
            <a:endParaRPr lang="de-AT" sz="2800" dirty="0"/>
          </a:p>
        </p:txBody>
      </p:sp>
    </p:spTree>
    <p:extLst>
      <p:ext uri="{BB962C8B-B14F-4D97-AF65-F5344CB8AC3E}">
        <p14:creationId xmlns:p14="http://schemas.microsoft.com/office/powerpoint/2010/main" val="29560513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mme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{1A8B8986-0005-40E2-A0C1-F16D1A26B618}tf03457452</Template>
  <TotalTime>0</TotalTime>
  <Words>1030</Words>
  <Application>Microsoft Office PowerPoint</Application>
  <PresentationFormat>Breitbild</PresentationFormat>
  <Paragraphs>90</Paragraphs>
  <Slides>16</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16</vt:i4>
      </vt:variant>
    </vt:vector>
  </HeadingPairs>
  <TitlesOfParts>
    <vt:vector size="22" baseType="lpstr">
      <vt:lpstr>Arial</vt:lpstr>
      <vt:lpstr>Calibri</vt:lpstr>
      <vt:lpstr>Calibri Light</vt:lpstr>
      <vt:lpstr>Courier New</vt:lpstr>
      <vt:lpstr>Wingdings</vt:lpstr>
      <vt:lpstr>Himmel</vt:lpstr>
      <vt:lpstr>Gott einen Ort Sichern</vt:lpstr>
      <vt:lpstr>Gott einen Ort sichern – Madeleine Delbrel</vt:lpstr>
      <vt:lpstr>Prinzip und fundament</vt:lpstr>
      <vt:lpstr>Prinzip und fundament</vt:lpstr>
      <vt:lpstr>Prinzip und Fundament</vt:lpstr>
      <vt:lpstr>Erste Exerzitienzeit</vt:lpstr>
      <vt:lpstr>Zweite Exerzitienzeit</vt:lpstr>
      <vt:lpstr>Dritte Exerzitienzeit</vt:lpstr>
      <vt:lpstr>Vierte Exerzitienzeit</vt:lpstr>
      <vt:lpstr>Sich auf den weg einstimmen</vt:lpstr>
      <vt:lpstr>Sich auf den weg einstimmen</vt:lpstr>
      <vt:lpstr>Die tägliche gebetszeit</vt:lpstr>
      <vt:lpstr>Das gespräch im  geist</vt:lpstr>
      <vt:lpstr>Das gespräch im geist</vt:lpstr>
      <vt:lpstr>Das Gespräch im geist</vt:lpstr>
      <vt:lpstr>Das Gespräch im Geist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Waltraud.Kraus-Gallob</dc:creator>
  <cp:lastModifiedBy>Waltraud.Kraus-Gallob</cp:lastModifiedBy>
  <cp:revision>52</cp:revision>
  <dcterms:created xsi:type="dcterms:W3CDTF">2025-10-28T17:02:01Z</dcterms:created>
  <dcterms:modified xsi:type="dcterms:W3CDTF">2025-11-05T10:18:11Z</dcterms:modified>
</cp:coreProperties>
</file>